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Arvo"/>
      <p:regular r:id="rId64"/>
      <p:bold r:id="rId65"/>
      <p:italic r:id="rId66"/>
      <p:boldItalic r:id="rId67"/>
    </p:embeddedFont>
    <p:embeddedFont>
      <p:font typeface="Bigshot One"/>
      <p:regular r:id="rId68"/>
    </p:embeddedFont>
    <p:embeddedFont>
      <p:font typeface="UnifrakturMaguntia"/>
      <p:regular r:id="rId69"/>
    </p:embeddedFont>
    <p:embeddedFont>
      <p:font typeface="Crimson Tex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E8A165-164C-4DC7-8493-66FCEB278DDB}">
  <a:tblStyle styleId="{8BE8A165-164C-4DC7-8493-66FCEB278D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CrimsonText-boldItalic.fntdata"/><Relationship Id="rId72" Type="http://schemas.openxmlformats.org/officeDocument/2006/relationships/font" Target="fonts/CrimsonText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CrimsonText-bold.fntdata"/><Relationship Id="rId70" Type="http://schemas.openxmlformats.org/officeDocument/2006/relationships/font" Target="fonts/CrimsonTex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4.xml"/><Relationship Id="rId64" Type="http://schemas.openxmlformats.org/officeDocument/2006/relationships/font" Target="fonts/Arvo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66" Type="http://schemas.openxmlformats.org/officeDocument/2006/relationships/font" Target="fonts/Arvo-italic.fntdata"/><Relationship Id="rId21" Type="http://schemas.openxmlformats.org/officeDocument/2006/relationships/slide" Target="slides/slide15.xml"/><Relationship Id="rId65" Type="http://schemas.openxmlformats.org/officeDocument/2006/relationships/font" Target="fonts/Arvo-bold.fntdata"/><Relationship Id="rId24" Type="http://schemas.openxmlformats.org/officeDocument/2006/relationships/slide" Target="slides/slide18.xml"/><Relationship Id="rId68" Type="http://schemas.openxmlformats.org/officeDocument/2006/relationships/font" Target="fonts/BigshotOne-regular.fntdata"/><Relationship Id="rId23" Type="http://schemas.openxmlformats.org/officeDocument/2006/relationships/slide" Target="slides/slide17.xml"/><Relationship Id="rId67" Type="http://schemas.openxmlformats.org/officeDocument/2006/relationships/font" Target="fonts/Arvo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UnifrakturMaguntia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3a913f4e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3a913f4e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e18333d5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e18333d5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2e18333d5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2e18333d5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e18333d5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2e18333d5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3cf6b96b8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3cf6b96b8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3b1803184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3b1803184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3db9994b0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3db9994b0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3db9994b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3db9994b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3db9994b0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3db9994b0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3db9994b0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3db9994b0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e338205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2e33820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3db9994b0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3db9994b0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3db9994b0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3db9994b0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3db9994b0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3db9994b0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3db9994b0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3db9994b0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3db9994b0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3db9994b0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db9994b0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db9994b0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3db9994b0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3db9994b0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3db9994b0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3db9994b0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3db9994b0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3db9994b0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3db9994b0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3db9994b0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b180318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3b180318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3db9994b0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3db9994b0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3db9994b0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3db9994b0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b1803184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3b1803184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1f1304f9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1f1304f9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3b18031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3b18031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3b1803184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3b1803184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3b1803184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3b1803184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3b1803184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3b1803184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3b180318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3b180318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b1803184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3b1803184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e338205e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e338205e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b1803184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3b1803184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2e338205e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2e338205e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2e338205e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2e338205e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2e338205e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2e338205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e63e37c7b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2e63e37c7b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e63e37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e63e37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2e338205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2e338205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2e63e37c7b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2e63e37c7b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2e63e37c7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2e63e37c7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2e18333d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2e18333d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2e63e37c7b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2e63e37c7b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2e18333d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2e18333d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2e18333d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2e18333d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2e18333d5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2e18333d5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2e63e37c7b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2e63e37c7b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e338205e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e338205e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2e338205e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2e338205e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e338205e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2e338205e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3cf6b96b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3cf6b96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21100" y="1640613"/>
            <a:ext cx="4856700" cy="12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b="0"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1175" y="3082288"/>
            <a:ext cx="4856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12" name="Google Shape;12;p2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14" name="Google Shape;14;p2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" name="Google Shape;15;p2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hasCustomPrompt="1" type="title"/>
          </p:nvPr>
        </p:nvSpPr>
        <p:spPr>
          <a:xfrm>
            <a:off x="2907800" y="1463750"/>
            <a:ext cx="5614800" cy="14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/>
          <p:nvPr>
            <p:ph idx="1" type="subTitle"/>
          </p:nvPr>
        </p:nvSpPr>
        <p:spPr>
          <a:xfrm>
            <a:off x="2907800" y="3251650"/>
            <a:ext cx="5614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1" name="Google Shape;111;p11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112" name="Google Shape;112;p11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grpSp>
        <p:nvGrpSpPr>
          <p:cNvPr id="114" name="Google Shape;114;p11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115" name="Google Shape;115;p11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11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1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1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1" type="subTitle"/>
          </p:nvPr>
        </p:nvSpPr>
        <p:spPr>
          <a:xfrm>
            <a:off x="4858830" y="1806238"/>
            <a:ext cx="2531400" cy="5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2" type="subTitle"/>
          </p:nvPr>
        </p:nvSpPr>
        <p:spPr>
          <a:xfrm>
            <a:off x="4858813" y="2204488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3" type="subTitle"/>
          </p:nvPr>
        </p:nvSpPr>
        <p:spPr>
          <a:xfrm>
            <a:off x="1676725" y="1806238"/>
            <a:ext cx="2531400" cy="5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4" type="subTitle"/>
          </p:nvPr>
        </p:nvSpPr>
        <p:spPr>
          <a:xfrm>
            <a:off x="1676713" y="2204488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5" type="subTitle"/>
          </p:nvPr>
        </p:nvSpPr>
        <p:spPr>
          <a:xfrm>
            <a:off x="4858830" y="3594925"/>
            <a:ext cx="2531400" cy="5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6" type="subTitle"/>
          </p:nvPr>
        </p:nvSpPr>
        <p:spPr>
          <a:xfrm>
            <a:off x="4858813" y="399322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7" type="subTitle"/>
          </p:nvPr>
        </p:nvSpPr>
        <p:spPr>
          <a:xfrm>
            <a:off x="1676725" y="3594925"/>
            <a:ext cx="2531400" cy="5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8" type="subTitle"/>
          </p:nvPr>
        </p:nvSpPr>
        <p:spPr>
          <a:xfrm>
            <a:off x="1676713" y="3993225"/>
            <a:ext cx="25314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hasCustomPrompt="1" idx="9" type="title"/>
          </p:nvPr>
        </p:nvSpPr>
        <p:spPr>
          <a:xfrm>
            <a:off x="1676713" y="123386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hasCustomPrompt="1" idx="13" type="title"/>
          </p:nvPr>
        </p:nvSpPr>
        <p:spPr>
          <a:xfrm>
            <a:off x="4858813" y="1233863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hasCustomPrompt="1" idx="14" type="title"/>
          </p:nvPr>
        </p:nvSpPr>
        <p:spPr>
          <a:xfrm>
            <a:off x="1676713" y="3012025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15" type="title"/>
          </p:nvPr>
        </p:nvSpPr>
        <p:spPr>
          <a:xfrm>
            <a:off x="4858813" y="3012036"/>
            <a:ext cx="1039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34" name="Google Shape;134;p13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135" name="Google Shape;135;p13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137" name="Google Shape;137;p13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8" name="Google Shape;138;p13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139" name="Google Shape;139;p13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13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13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710148" y="1389200"/>
            <a:ext cx="4469400" cy="154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5" name="Google Shape;145;p14"/>
          <p:cNvSpPr txBox="1"/>
          <p:nvPr>
            <p:ph idx="1" type="subTitle"/>
          </p:nvPr>
        </p:nvSpPr>
        <p:spPr>
          <a:xfrm>
            <a:off x="710148" y="3139745"/>
            <a:ext cx="4469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46" name="Google Shape;146;p14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147" name="Google Shape;147;p14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1" name="Google Shape;151;p14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152" name="Google Shape;152;p14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154" name="Google Shape;154;p14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4786013" y="1683707"/>
            <a:ext cx="3586800" cy="24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5"/>
          <p:cNvSpPr txBox="1"/>
          <p:nvPr>
            <p:ph idx="2" type="subTitle"/>
          </p:nvPr>
        </p:nvSpPr>
        <p:spPr>
          <a:xfrm>
            <a:off x="771087" y="1683663"/>
            <a:ext cx="3586800" cy="24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" name="Google Shape;159;p15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160" name="Google Shape;160;p15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15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5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5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4" name="Google Shape;164;p15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165" name="Google Shape;165;p15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167" name="Google Shape;167;p15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" type="subTitle"/>
          </p:nvPr>
        </p:nvSpPr>
        <p:spPr>
          <a:xfrm>
            <a:off x="3452900" y="19146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2" type="subTitle"/>
          </p:nvPr>
        </p:nvSpPr>
        <p:spPr>
          <a:xfrm>
            <a:off x="3452875" y="23044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2" name="Google Shape;172;p16"/>
          <p:cNvSpPr txBox="1"/>
          <p:nvPr>
            <p:ph idx="3" type="subTitle"/>
          </p:nvPr>
        </p:nvSpPr>
        <p:spPr>
          <a:xfrm>
            <a:off x="1034238" y="19146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4" type="subTitle"/>
          </p:nvPr>
        </p:nvSpPr>
        <p:spPr>
          <a:xfrm>
            <a:off x="1034238" y="23044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4" name="Google Shape;174;p16"/>
          <p:cNvSpPr txBox="1"/>
          <p:nvPr>
            <p:ph idx="5" type="subTitle"/>
          </p:nvPr>
        </p:nvSpPr>
        <p:spPr>
          <a:xfrm>
            <a:off x="5871625" y="19146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6" type="subTitle"/>
          </p:nvPr>
        </p:nvSpPr>
        <p:spPr>
          <a:xfrm>
            <a:off x="5871600" y="23044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16"/>
          <p:cNvSpPr txBox="1"/>
          <p:nvPr>
            <p:ph idx="7" type="subTitle"/>
          </p:nvPr>
        </p:nvSpPr>
        <p:spPr>
          <a:xfrm>
            <a:off x="3452900" y="3646225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16"/>
          <p:cNvSpPr txBox="1"/>
          <p:nvPr>
            <p:ph idx="8" type="subTitle"/>
          </p:nvPr>
        </p:nvSpPr>
        <p:spPr>
          <a:xfrm>
            <a:off x="3452925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16"/>
          <p:cNvSpPr txBox="1"/>
          <p:nvPr>
            <p:ph idx="9" type="subTitle"/>
          </p:nvPr>
        </p:nvSpPr>
        <p:spPr>
          <a:xfrm>
            <a:off x="1034250" y="3646225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idx="13" type="subTitle"/>
          </p:nvPr>
        </p:nvSpPr>
        <p:spPr>
          <a:xfrm>
            <a:off x="1034225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0" name="Google Shape;180;p16"/>
          <p:cNvSpPr txBox="1"/>
          <p:nvPr>
            <p:ph idx="14" type="subTitle"/>
          </p:nvPr>
        </p:nvSpPr>
        <p:spPr>
          <a:xfrm>
            <a:off x="5871625" y="3646225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15" type="subTitle"/>
          </p:nvPr>
        </p:nvSpPr>
        <p:spPr>
          <a:xfrm>
            <a:off x="5871600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82" name="Google Shape;182;p16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183" name="Google Shape;183;p16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grpSp>
        <p:nvGrpSpPr>
          <p:cNvPr id="185" name="Google Shape;185;p16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186" name="Google Shape;186;p16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16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6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6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1" type="subTitle"/>
          </p:nvPr>
        </p:nvSpPr>
        <p:spPr>
          <a:xfrm>
            <a:off x="3452900" y="26182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17"/>
          <p:cNvSpPr txBox="1"/>
          <p:nvPr>
            <p:ph idx="2" type="subTitle"/>
          </p:nvPr>
        </p:nvSpPr>
        <p:spPr>
          <a:xfrm>
            <a:off x="3452875" y="30080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17"/>
          <p:cNvSpPr txBox="1"/>
          <p:nvPr>
            <p:ph idx="3" type="subTitle"/>
          </p:nvPr>
        </p:nvSpPr>
        <p:spPr>
          <a:xfrm>
            <a:off x="1034238" y="26182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17"/>
          <p:cNvSpPr txBox="1"/>
          <p:nvPr>
            <p:ph idx="4" type="subTitle"/>
          </p:nvPr>
        </p:nvSpPr>
        <p:spPr>
          <a:xfrm>
            <a:off x="1034238" y="30080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17"/>
          <p:cNvSpPr txBox="1"/>
          <p:nvPr>
            <p:ph idx="5" type="subTitle"/>
          </p:nvPr>
        </p:nvSpPr>
        <p:spPr>
          <a:xfrm>
            <a:off x="5871625" y="26182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17"/>
          <p:cNvSpPr txBox="1"/>
          <p:nvPr>
            <p:ph idx="6" type="subTitle"/>
          </p:nvPr>
        </p:nvSpPr>
        <p:spPr>
          <a:xfrm>
            <a:off x="5871600" y="30080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98" name="Google Shape;198;p17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199" name="Google Shape;199;p17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7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7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7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3" name="Google Shape;203;p17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204" name="Google Shape;204;p17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206" name="Google Shape;206;p17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1" type="subTitle"/>
          </p:nvPr>
        </p:nvSpPr>
        <p:spPr>
          <a:xfrm>
            <a:off x="5198650" y="19146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2" type="subTitle"/>
          </p:nvPr>
        </p:nvSpPr>
        <p:spPr>
          <a:xfrm>
            <a:off x="5198625" y="23044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1" name="Google Shape;211;p18"/>
          <p:cNvSpPr txBox="1"/>
          <p:nvPr>
            <p:ph idx="3" type="subTitle"/>
          </p:nvPr>
        </p:nvSpPr>
        <p:spPr>
          <a:xfrm>
            <a:off x="1707038" y="1914688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4" type="subTitle"/>
          </p:nvPr>
        </p:nvSpPr>
        <p:spPr>
          <a:xfrm>
            <a:off x="1707038" y="2304400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" name="Google Shape;213;p18"/>
          <p:cNvSpPr txBox="1"/>
          <p:nvPr>
            <p:ph idx="5" type="subTitle"/>
          </p:nvPr>
        </p:nvSpPr>
        <p:spPr>
          <a:xfrm>
            <a:off x="5198650" y="3646225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6" type="subTitle"/>
          </p:nvPr>
        </p:nvSpPr>
        <p:spPr>
          <a:xfrm>
            <a:off x="5198675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5" name="Google Shape;215;p18"/>
          <p:cNvSpPr txBox="1"/>
          <p:nvPr>
            <p:ph idx="7" type="subTitle"/>
          </p:nvPr>
        </p:nvSpPr>
        <p:spPr>
          <a:xfrm>
            <a:off x="1707050" y="3646225"/>
            <a:ext cx="22383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8" type="subTitle"/>
          </p:nvPr>
        </p:nvSpPr>
        <p:spPr>
          <a:xfrm>
            <a:off x="1707025" y="4035875"/>
            <a:ext cx="22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7" name="Google Shape;217;p18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218" name="Google Shape;218;p18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18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18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18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2" name="Google Shape;222;p18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223" name="Google Shape;223;p18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225" name="Google Shape;225;p18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>
            <p:ph type="title"/>
          </p:nvPr>
        </p:nvSpPr>
        <p:spPr>
          <a:xfrm>
            <a:off x="621149" y="3371129"/>
            <a:ext cx="4667400" cy="429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1" type="subTitle"/>
          </p:nvPr>
        </p:nvSpPr>
        <p:spPr>
          <a:xfrm>
            <a:off x="621100" y="1342475"/>
            <a:ext cx="4667400" cy="192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9" name="Google Shape;229;p19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230" name="Google Shape;230;p19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19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19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19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4" name="Google Shape;234;p19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235" name="Google Shape;235;p19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237" name="Google Shape;237;p19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5134550" y="886950"/>
            <a:ext cx="3043800" cy="233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40" name="Google Shape;240;p20"/>
          <p:cNvSpPr txBox="1"/>
          <p:nvPr>
            <p:ph idx="1" type="subTitle"/>
          </p:nvPr>
        </p:nvSpPr>
        <p:spPr>
          <a:xfrm>
            <a:off x="5134550" y="3156450"/>
            <a:ext cx="3043800" cy="110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20"/>
          <p:cNvSpPr/>
          <p:nvPr>
            <p:ph idx="2" type="pic"/>
          </p:nvPr>
        </p:nvSpPr>
        <p:spPr>
          <a:xfrm>
            <a:off x="1036800" y="1142700"/>
            <a:ext cx="2858100" cy="285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42" name="Google Shape;242;p20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243" name="Google Shape;243;p20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0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20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20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7" name="Google Shape;247;p20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248" name="Google Shape;248;p20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250" name="Google Shape;250;p20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805143" y="2540775"/>
            <a:ext cx="4111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3389950" y="786100"/>
            <a:ext cx="2258700" cy="1566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3805143" y="3457755"/>
            <a:ext cx="4111200" cy="34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25" name="Google Shape;25;p3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" name="Google Shape;29;p3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0" name="Google Shape;30;p3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32" name="Google Shape;32;p3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hasCustomPrompt="1" type="title"/>
          </p:nvPr>
        </p:nvSpPr>
        <p:spPr>
          <a:xfrm>
            <a:off x="721250" y="718656"/>
            <a:ext cx="40299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53" name="Google Shape;253;p21"/>
          <p:cNvSpPr txBox="1"/>
          <p:nvPr>
            <p:ph idx="1" type="subTitle"/>
          </p:nvPr>
        </p:nvSpPr>
        <p:spPr>
          <a:xfrm>
            <a:off x="721251" y="1572184"/>
            <a:ext cx="4029900" cy="28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1"/>
          <p:cNvSpPr txBox="1"/>
          <p:nvPr>
            <p:ph hasCustomPrompt="1" idx="2" type="title"/>
          </p:nvPr>
        </p:nvSpPr>
        <p:spPr>
          <a:xfrm>
            <a:off x="721250" y="1965327"/>
            <a:ext cx="40299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55" name="Google Shape;255;p21"/>
          <p:cNvSpPr txBox="1"/>
          <p:nvPr>
            <p:ph idx="3" type="subTitle"/>
          </p:nvPr>
        </p:nvSpPr>
        <p:spPr>
          <a:xfrm>
            <a:off x="721251" y="2818820"/>
            <a:ext cx="4029900" cy="28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1"/>
          <p:cNvSpPr txBox="1"/>
          <p:nvPr>
            <p:ph hasCustomPrompt="1" idx="4" type="title"/>
          </p:nvPr>
        </p:nvSpPr>
        <p:spPr>
          <a:xfrm>
            <a:off x="721250" y="3211966"/>
            <a:ext cx="40299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57" name="Google Shape;257;p21"/>
          <p:cNvSpPr txBox="1"/>
          <p:nvPr>
            <p:ph idx="5" type="subTitle"/>
          </p:nvPr>
        </p:nvSpPr>
        <p:spPr>
          <a:xfrm>
            <a:off x="721251" y="4065544"/>
            <a:ext cx="4029900" cy="28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8" name="Google Shape;258;p21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259" name="Google Shape;259;p21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1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1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1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3" name="Google Shape;263;p21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264" name="Google Shape;264;p21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266" name="Google Shape;266;p21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hasCustomPrompt="1" type="title"/>
          </p:nvPr>
        </p:nvSpPr>
        <p:spPr>
          <a:xfrm>
            <a:off x="3409186" y="1844375"/>
            <a:ext cx="1159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9" name="Google Shape;269;p22"/>
          <p:cNvSpPr txBox="1"/>
          <p:nvPr>
            <p:ph hasCustomPrompt="1" idx="2" type="title"/>
          </p:nvPr>
        </p:nvSpPr>
        <p:spPr>
          <a:xfrm>
            <a:off x="3409190" y="3719350"/>
            <a:ext cx="11598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22"/>
          <p:cNvSpPr txBox="1"/>
          <p:nvPr>
            <p:ph idx="1" type="subTitle"/>
          </p:nvPr>
        </p:nvSpPr>
        <p:spPr>
          <a:xfrm>
            <a:off x="4568975" y="3724450"/>
            <a:ext cx="111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2"/>
          <p:cNvSpPr txBox="1"/>
          <p:nvPr>
            <p:ph idx="3" type="subTitle"/>
          </p:nvPr>
        </p:nvSpPr>
        <p:spPr>
          <a:xfrm>
            <a:off x="5682300" y="3724450"/>
            <a:ext cx="2229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2" name="Google Shape;272;p22"/>
          <p:cNvSpPr txBox="1"/>
          <p:nvPr>
            <p:ph idx="4" type="subTitle"/>
          </p:nvPr>
        </p:nvSpPr>
        <p:spPr>
          <a:xfrm>
            <a:off x="4568975" y="1844375"/>
            <a:ext cx="11133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22"/>
          <p:cNvSpPr txBox="1"/>
          <p:nvPr>
            <p:ph idx="5" type="subTitle"/>
          </p:nvPr>
        </p:nvSpPr>
        <p:spPr>
          <a:xfrm>
            <a:off x="5682300" y="1849475"/>
            <a:ext cx="2229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4" name="Google Shape;274;p22"/>
          <p:cNvSpPr txBox="1"/>
          <p:nvPr>
            <p:ph idx="6"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75" name="Google Shape;275;p22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276" name="Google Shape;276;p22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22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2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22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0" name="Google Shape;280;p22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281" name="Google Shape;281;p22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283" name="Google Shape;283;p22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3816693" y="1939863"/>
            <a:ext cx="4111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23"/>
          <p:cNvSpPr txBox="1"/>
          <p:nvPr>
            <p:ph hasCustomPrompt="1" idx="2" type="title"/>
          </p:nvPr>
        </p:nvSpPr>
        <p:spPr>
          <a:xfrm>
            <a:off x="1216250" y="1788450"/>
            <a:ext cx="2258700" cy="1566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7" name="Google Shape;287;p23"/>
          <p:cNvSpPr txBox="1"/>
          <p:nvPr>
            <p:ph idx="1" type="subTitle"/>
          </p:nvPr>
        </p:nvSpPr>
        <p:spPr>
          <a:xfrm>
            <a:off x="3816693" y="2856842"/>
            <a:ext cx="4111200" cy="34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8" name="Google Shape;288;p23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289" name="Google Shape;289;p23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grpSp>
        <p:nvGrpSpPr>
          <p:cNvPr id="291" name="Google Shape;291;p23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292" name="Google Shape;292;p23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3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23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3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>
            <p:ph type="title"/>
          </p:nvPr>
        </p:nvSpPr>
        <p:spPr>
          <a:xfrm>
            <a:off x="1028650" y="1568513"/>
            <a:ext cx="2985600" cy="106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98" name="Google Shape;298;p24"/>
          <p:cNvSpPr txBox="1"/>
          <p:nvPr>
            <p:ph idx="1" type="subTitle"/>
          </p:nvPr>
        </p:nvSpPr>
        <p:spPr>
          <a:xfrm>
            <a:off x="1028650" y="2633292"/>
            <a:ext cx="2985600" cy="94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4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300" name="Google Shape;300;p24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24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24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24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04" name="Google Shape;304;p24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05" name="Google Shape;305;p24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307" name="Google Shape;307;p24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 txBox="1"/>
          <p:nvPr>
            <p:ph type="title"/>
          </p:nvPr>
        </p:nvSpPr>
        <p:spPr>
          <a:xfrm flipH="1">
            <a:off x="5250775" y="1754438"/>
            <a:ext cx="2934900" cy="69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10" name="Google Shape;310;p25"/>
          <p:cNvSpPr txBox="1"/>
          <p:nvPr>
            <p:ph idx="1" type="subTitle"/>
          </p:nvPr>
        </p:nvSpPr>
        <p:spPr>
          <a:xfrm flipH="1">
            <a:off x="5250775" y="2447362"/>
            <a:ext cx="2934900" cy="94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1" name="Google Shape;311;p25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312" name="Google Shape;312;p25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5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5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5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16" name="Google Shape;316;p25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17" name="Google Shape;317;p25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319" name="Google Shape;319;p25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8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1028650" y="1751946"/>
            <a:ext cx="2985600" cy="698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2" name="Google Shape;322;p26"/>
          <p:cNvSpPr txBox="1"/>
          <p:nvPr>
            <p:ph idx="1" type="subTitle"/>
          </p:nvPr>
        </p:nvSpPr>
        <p:spPr>
          <a:xfrm>
            <a:off x="1028650" y="2449842"/>
            <a:ext cx="2985600" cy="94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3" name="Google Shape;323;p26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324" name="Google Shape;324;p26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26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26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8" name="Google Shape;328;p26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29" name="Google Shape;329;p26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331" name="Google Shape;331;p26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34" name="Google Shape;334;p27"/>
          <p:cNvSpPr txBox="1"/>
          <p:nvPr>
            <p:ph idx="1" type="subTitle"/>
          </p:nvPr>
        </p:nvSpPr>
        <p:spPr>
          <a:xfrm>
            <a:off x="5024698" y="3618575"/>
            <a:ext cx="27447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27"/>
          <p:cNvSpPr txBox="1"/>
          <p:nvPr>
            <p:ph idx="2" type="subTitle"/>
          </p:nvPr>
        </p:nvSpPr>
        <p:spPr>
          <a:xfrm>
            <a:off x="5024687" y="4008275"/>
            <a:ext cx="27447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6" name="Google Shape;336;p27"/>
          <p:cNvSpPr txBox="1"/>
          <p:nvPr>
            <p:ph idx="3" type="subTitle"/>
          </p:nvPr>
        </p:nvSpPr>
        <p:spPr>
          <a:xfrm>
            <a:off x="1374500" y="3618575"/>
            <a:ext cx="27447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27"/>
          <p:cNvSpPr txBox="1"/>
          <p:nvPr>
            <p:ph idx="4" type="subTitle"/>
          </p:nvPr>
        </p:nvSpPr>
        <p:spPr>
          <a:xfrm>
            <a:off x="1374538" y="4008275"/>
            <a:ext cx="27447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38" name="Google Shape;338;p27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339" name="Google Shape;339;p27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7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7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7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3" name="Google Shape;343;p27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44" name="Google Shape;344;p27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346" name="Google Shape;346;p27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9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621100" y="1411175"/>
            <a:ext cx="7901700" cy="31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350" name="Google Shape;350;p28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351" name="Google Shape;351;p28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28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28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8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5" name="Google Shape;355;p28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56" name="Google Shape;356;p28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358" name="Google Shape;358;p28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>
            <p:ph type="title"/>
          </p:nvPr>
        </p:nvSpPr>
        <p:spPr>
          <a:xfrm>
            <a:off x="4775800" y="1647600"/>
            <a:ext cx="3098700" cy="6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1" name="Google Shape;361;p29"/>
          <p:cNvSpPr txBox="1"/>
          <p:nvPr>
            <p:ph idx="1" type="subTitle"/>
          </p:nvPr>
        </p:nvSpPr>
        <p:spPr>
          <a:xfrm>
            <a:off x="4775800" y="2248200"/>
            <a:ext cx="30987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2" name="Google Shape;362;p29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363" name="Google Shape;363;p29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9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9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9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7" name="Google Shape;367;p29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68" name="Google Shape;368;p29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370" name="Google Shape;370;p29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type="title"/>
          </p:nvPr>
        </p:nvSpPr>
        <p:spPr>
          <a:xfrm>
            <a:off x="1021625" y="622550"/>
            <a:ext cx="3212700" cy="6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3" name="Google Shape;373;p30"/>
          <p:cNvSpPr txBox="1"/>
          <p:nvPr>
            <p:ph idx="1" type="subTitle"/>
          </p:nvPr>
        </p:nvSpPr>
        <p:spPr>
          <a:xfrm>
            <a:off x="910625" y="1538000"/>
            <a:ext cx="34347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0"/>
          <p:cNvSpPr txBox="1"/>
          <p:nvPr/>
        </p:nvSpPr>
        <p:spPr>
          <a:xfrm>
            <a:off x="783125" y="3430875"/>
            <a:ext cx="368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vo"/>
                <a:ea typeface="Arvo"/>
                <a:cs typeface="Arvo"/>
                <a:sym typeface="Ar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375" name="Google Shape;375;p30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76" name="Google Shape;376;p30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grpSp>
        <p:nvGrpSpPr>
          <p:cNvPr id="378" name="Google Shape;378;p30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379" name="Google Shape;379;p30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30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30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30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1100" y="1262800"/>
            <a:ext cx="7901700" cy="3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4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" name="Google Shape;41;p4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42" name="Google Shape;42;p4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44" name="Google Shape;44;p4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1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85" name="Google Shape;385;p31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grpSp>
        <p:nvGrpSpPr>
          <p:cNvPr id="387" name="Google Shape;387;p31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388" name="Google Shape;388;p31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31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31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Google Shape;393;p32"/>
          <p:cNvCxnSpPr/>
          <p:nvPr/>
        </p:nvCxnSpPr>
        <p:spPr>
          <a:xfrm>
            <a:off x="5478175" y="540725"/>
            <a:ext cx="0" cy="406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2"/>
          <p:cNvCxnSpPr/>
          <p:nvPr/>
        </p:nvCxnSpPr>
        <p:spPr>
          <a:xfrm>
            <a:off x="216400" y="985825"/>
            <a:ext cx="526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2"/>
          <p:cNvCxnSpPr/>
          <p:nvPr/>
        </p:nvCxnSpPr>
        <p:spPr>
          <a:xfrm>
            <a:off x="216400" y="4047200"/>
            <a:ext cx="526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6" name="Google Shape;396;p32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397" name="Google Shape;397;p32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grpSp>
        <p:nvGrpSpPr>
          <p:cNvPr id="399" name="Google Shape;399;p32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400" name="Google Shape;400;p32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2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32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2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6" name="Google Shape;406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5093948" y="2600300"/>
            <a:ext cx="27447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5093925" y="2990000"/>
            <a:ext cx="27447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1305250" y="2600300"/>
            <a:ext cx="27447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1305276" y="2990000"/>
            <a:ext cx="27447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1" name="Google Shape;51;p5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52" name="Google Shape;52;p5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5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5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5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" name="Google Shape;56;p5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57" name="Google Shape;57;p5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59" name="Google Shape;59;p5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62" name="Google Shape;62;p6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63" name="Google Shape;63;p6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6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6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6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" name="Google Shape;67;p6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68" name="Google Shape;68;p6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70" name="Google Shape;70;p6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idx="1" type="body"/>
          </p:nvPr>
        </p:nvSpPr>
        <p:spPr>
          <a:xfrm>
            <a:off x="4170200" y="2219500"/>
            <a:ext cx="4206000" cy="199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type="title"/>
          </p:nvPr>
        </p:nvSpPr>
        <p:spPr>
          <a:xfrm>
            <a:off x="4170200" y="926025"/>
            <a:ext cx="4206000" cy="133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81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74" name="Google Shape;74;p7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75" name="Google Shape;75;p7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" name="Google Shape;79;p7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80" name="Google Shape;80;p7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82" name="Google Shape;82;p7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4311500" y="1344000"/>
            <a:ext cx="4211400" cy="24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86" name="Google Shape;86;p8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8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8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" name="Google Shape;89;p8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0" name="Google Shape;90;p8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91" name="Google Shape;91;p8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93" name="Google Shape;93;p8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4185425" y="1514450"/>
            <a:ext cx="43446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4185425" y="2393975"/>
            <a:ext cx="43446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216400" y="4772900"/>
            <a:ext cx="8711100" cy="215900"/>
            <a:chOff x="216400" y="4772900"/>
            <a:chExt cx="8711100" cy="215900"/>
          </a:xfrm>
        </p:grpSpPr>
        <p:cxnSp>
          <p:nvCxnSpPr>
            <p:cNvPr id="98" name="Google Shape;98;p9"/>
            <p:cNvCxnSpPr/>
            <p:nvPr/>
          </p:nvCxnSpPr>
          <p:spPr>
            <a:xfrm>
              <a:off x="216400" y="4772900"/>
              <a:ext cx="8711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9"/>
            <p:cNvCxnSpPr/>
            <p:nvPr/>
          </p:nvCxnSpPr>
          <p:spPr>
            <a:xfrm>
              <a:off x="216400" y="4844867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9"/>
            <p:cNvCxnSpPr/>
            <p:nvPr/>
          </p:nvCxnSpPr>
          <p:spPr>
            <a:xfrm>
              <a:off x="216400" y="4916833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9"/>
            <p:cNvCxnSpPr/>
            <p:nvPr/>
          </p:nvCxnSpPr>
          <p:spPr>
            <a:xfrm>
              <a:off x="216400" y="4988800"/>
              <a:ext cx="871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2" name="Google Shape;102;p9"/>
          <p:cNvGrpSpPr/>
          <p:nvPr/>
        </p:nvGrpSpPr>
        <p:grpSpPr>
          <a:xfrm>
            <a:off x="216101" y="222098"/>
            <a:ext cx="8710928" cy="75721"/>
            <a:chOff x="2005925" y="66575"/>
            <a:chExt cx="6921675" cy="172800"/>
          </a:xfrm>
        </p:grpSpPr>
        <p:sp>
          <p:nvSpPr>
            <p:cNvPr id="103" name="Google Shape;103;p9"/>
            <p:cNvSpPr/>
            <p:nvPr/>
          </p:nvSpPr>
          <p:spPr>
            <a:xfrm>
              <a:off x="2005925" y="66575"/>
              <a:ext cx="6921600" cy="172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8522900" y="66575"/>
              <a:ext cx="404700" cy="17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UnifrakturMaguntia"/>
                <a:ea typeface="UnifrakturMaguntia"/>
                <a:cs typeface="UnifrakturMaguntia"/>
                <a:sym typeface="UnifrakturMaguntia"/>
              </a:endParaRPr>
            </a:p>
          </p:txBody>
        </p:sp>
      </p:grpSp>
      <p:cxnSp>
        <p:nvCxnSpPr>
          <p:cNvPr id="105" name="Google Shape;105;p9"/>
          <p:cNvCxnSpPr/>
          <p:nvPr/>
        </p:nvCxnSpPr>
        <p:spPr>
          <a:xfrm>
            <a:off x="216525" y="365925"/>
            <a:ext cx="87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621100" y="3226775"/>
            <a:ext cx="4791900" cy="1381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Bigshot One"/>
                <a:ea typeface="Bigshot One"/>
                <a:cs typeface="Bigshot One"/>
                <a:sym typeface="Bigshot On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shot One"/>
              <a:buNone/>
              <a:defRPr b="1" sz="3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shot One"/>
              <a:buNone/>
              <a:defRPr b="1" sz="3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shot One"/>
              <a:buNone/>
              <a:defRPr b="1" sz="3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shot One"/>
              <a:buNone/>
              <a:defRPr b="1" sz="3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shot One"/>
              <a:buNone/>
              <a:defRPr b="1" sz="3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shot One"/>
              <a:buNone/>
              <a:defRPr b="1" sz="3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shot One"/>
              <a:buNone/>
              <a:defRPr b="1" sz="3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shot One"/>
              <a:buNone/>
              <a:defRPr b="1" sz="3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igshot One"/>
              <a:buNone/>
              <a:defRPr b="1" sz="3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Relationship Id="rId11" Type="http://schemas.openxmlformats.org/officeDocument/2006/relationships/image" Target="../media/image5.png"/><Relationship Id="rId10" Type="http://schemas.openxmlformats.org/officeDocument/2006/relationships/image" Target="../media/image18.png"/><Relationship Id="rId12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pacy.io/usage/spacy-101#whats-spacy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datasets/tumanovalexander/nyt-articles-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"/>
          <p:cNvSpPr txBox="1"/>
          <p:nvPr>
            <p:ph type="ctrTitle"/>
          </p:nvPr>
        </p:nvSpPr>
        <p:spPr>
          <a:xfrm>
            <a:off x="912150" y="607910"/>
            <a:ext cx="7319700" cy="22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Natural Language Processing</a:t>
            </a:r>
            <a:endParaRPr sz="6000"/>
          </a:p>
        </p:txBody>
      </p:sp>
      <p:sp>
        <p:nvSpPr>
          <p:cNvPr id="413" name="Google Shape;413;p34"/>
          <p:cNvSpPr txBox="1"/>
          <p:nvPr>
            <p:ph idx="1" type="subTitle"/>
          </p:nvPr>
        </p:nvSpPr>
        <p:spPr>
          <a:xfrm>
            <a:off x="1929900" y="3125050"/>
            <a:ext cx="52842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Anne Cuzeau, Sam Mathieu, Eve Dean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470" name="Google Shape;470;p43"/>
          <p:cNvSpPr txBox="1"/>
          <p:nvPr>
            <p:ph idx="1" type="body"/>
          </p:nvPr>
        </p:nvSpPr>
        <p:spPr>
          <a:xfrm>
            <a:off x="270725" y="1630525"/>
            <a:ext cx="3951000" cy="26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Name Entity Recognition: Looking at text entities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Identifies noun chunks as entities 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 Labels entities: ORG, companies, agencies, institutions, etc.</a:t>
            </a:r>
            <a:endParaRPr sz="1700"/>
          </a:p>
        </p:txBody>
      </p:sp>
      <p:sp>
        <p:nvSpPr>
          <p:cNvPr id="471" name="Google Shape;471;p43"/>
          <p:cNvSpPr/>
          <p:nvPr/>
        </p:nvSpPr>
        <p:spPr>
          <a:xfrm>
            <a:off x="4221725" y="1539500"/>
            <a:ext cx="4608600" cy="2653200"/>
          </a:xfrm>
          <a:prstGeom prst="rect">
            <a:avLst/>
          </a:prstGeom>
          <a:solidFill>
            <a:srgbClr val="3838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 new aspirant for </a:t>
            </a:r>
            <a:r>
              <a:rPr lang="en" sz="1650">
                <a:highlight>
                  <a:srgbClr val="AA9CFC"/>
                </a:highlight>
                <a:latin typeface="Roboto"/>
                <a:ea typeface="Roboto"/>
                <a:cs typeface="Roboto"/>
                <a:sym typeface="Roboto"/>
              </a:rPr>
              <a:t>Tom Mix's </a:t>
            </a:r>
            <a:r>
              <a:rPr b="1" lang="en" sz="1450">
                <a:highlight>
                  <a:srgbClr val="AA9CFC"/>
                </a:highlight>
                <a:latin typeface="Roboto"/>
                <a:ea typeface="Roboto"/>
                <a:cs typeface="Roboto"/>
                <a:sym typeface="Roboto"/>
              </a:rPr>
              <a:t>PERSON</a:t>
            </a:r>
            <a:r>
              <a:rPr lang="en" sz="1650">
                <a:highlight>
                  <a:srgbClr val="AA9CF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audiences, named </a:t>
            </a:r>
            <a:r>
              <a:rPr lang="en" sz="1650">
                <a:highlight>
                  <a:srgbClr val="AA9CFC"/>
                </a:highlight>
                <a:latin typeface="Roboto"/>
                <a:ea typeface="Roboto"/>
                <a:cs typeface="Roboto"/>
                <a:sym typeface="Roboto"/>
              </a:rPr>
              <a:t>Ken Maynard </a:t>
            </a:r>
            <a:r>
              <a:rPr b="1" lang="en" sz="1450">
                <a:highlight>
                  <a:srgbClr val="AA9CFC"/>
                </a:highlight>
                <a:latin typeface="Roboto"/>
                <a:ea typeface="Roboto"/>
                <a:cs typeface="Roboto"/>
                <a:sym typeface="Roboto"/>
              </a:rPr>
              <a:t>PERSON</a:t>
            </a:r>
            <a:r>
              <a:rPr lang="en" sz="1650">
                <a:highlight>
                  <a:srgbClr val="AA9CF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, is introduced in a picture entitled " </a:t>
            </a:r>
            <a:r>
              <a:rPr lang="en" sz="1650">
                <a:highlight>
                  <a:srgbClr val="F0D0FF"/>
                </a:highlight>
                <a:latin typeface="Roboto"/>
                <a:ea typeface="Roboto"/>
                <a:cs typeface="Roboto"/>
                <a:sym typeface="Roboto"/>
              </a:rPr>
              <a:t>Señor Daredevil </a:t>
            </a:r>
            <a:r>
              <a:rPr b="1" lang="en" sz="1450">
                <a:highlight>
                  <a:srgbClr val="F0D0FF"/>
                </a:highlight>
                <a:latin typeface="Roboto"/>
                <a:ea typeface="Roboto"/>
                <a:cs typeface="Roboto"/>
                <a:sym typeface="Roboto"/>
              </a:rPr>
              <a:t>WORK_OF_ART</a:t>
            </a:r>
            <a:r>
              <a:rPr lang="en" sz="1650">
                <a:highlight>
                  <a:srgbClr val="F0D0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," which is sojourning at the </a:t>
            </a:r>
            <a:r>
              <a:rPr lang="en" sz="1650">
                <a:highlight>
                  <a:srgbClr val="FF9561"/>
                </a:highlight>
                <a:latin typeface="Roboto"/>
                <a:ea typeface="Roboto"/>
                <a:cs typeface="Roboto"/>
                <a:sym typeface="Roboto"/>
              </a:rPr>
              <a:t>Colony </a:t>
            </a:r>
            <a:r>
              <a:rPr b="1" lang="en" sz="1450">
                <a:highlight>
                  <a:srgbClr val="FF9561"/>
                </a:highlight>
                <a:latin typeface="Roboto"/>
                <a:ea typeface="Roboto"/>
                <a:cs typeface="Roboto"/>
                <a:sym typeface="Roboto"/>
              </a:rPr>
              <a:t>LOC</a:t>
            </a:r>
            <a:r>
              <a:rPr lang="en" sz="1650">
                <a:highlight>
                  <a:srgbClr val="FF956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. As the wages of a cowboy are nominal it is no wonder that occasionally a rough-rider should take a chance before the camera, especially when he hears that Mr. </a:t>
            </a:r>
            <a:r>
              <a:rPr lang="en" sz="1650">
                <a:highlight>
                  <a:srgbClr val="AA9CFC"/>
                </a:highlight>
                <a:latin typeface="Roboto"/>
                <a:ea typeface="Roboto"/>
                <a:cs typeface="Roboto"/>
                <a:sym typeface="Roboto"/>
              </a:rPr>
              <a:t>Mix </a:t>
            </a:r>
            <a:r>
              <a:rPr b="1" lang="en" sz="1450">
                <a:highlight>
                  <a:srgbClr val="AA9CFC"/>
                </a:highlight>
                <a:latin typeface="Roboto"/>
                <a:ea typeface="Roboto"/>
                <a:cs typeface="Roboto"/>
                <a:sym typeface="Roboto"/>
              </a:rPr>
              <a:t>PERSON</a:t>
            </a:r>
            <a:r>
              <a:rPr lang="en" sz="1650">
                <a:highlight>
                  <a:srgbClr val="AA9CFC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's income is something like $ </a:t>
            </a:r>
            <a:r>
              <a:rPr lang="en" sz="1650">
                <a:highlight>
                  <a:srgbClr val="E4E7D2"/>
                </a:highlight>
                <a:latin typeface="Roboto"/>
                <a:ea typeface="Roboto"/>
                <a:cs typeface="Roboto"/>
                <a:sym typeface="Roboto"/>
              </a:rPr>
              <a:t>2,000 </a:t>
            </a:r>
            <a:r>
              <a:rPr b="1" lang="en" sz="1450">
                <a:highlight>
                  <a:srgbClr val="E4E7D2"/>
                </a:highlight>
                <a:latin typeface="Roboto"/>
                <a:ea typeface="Roboto"/>
                <a:cs typeface="Roboto"/>
                <a:sym typeface="Roboto"/>
              </a:rPr>
              <a:t>MONEY</a:t>
            </a:r>
            <a:r>
              <a:rPr lang="en" sz="1650">
                <a:highlight>
                  <a:srgbClr val="E4E7D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 day.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477" name="Google Shape;477;p44"/>
          <p:cNvSpPr txBox="1"/>
          <p:nvPr>
            <p:ph idx="1" type="body"/>
          </p:nvPr>
        </p:nvSpPr>
        <p:spPr>
          <a:xfrm>
            <a:off x="270725" y="1894850"/>
            <a:ext cx="3951000" cy="19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Name Entity Recognition: Part of speech tagging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Identifies what words in excerpts are (noun, preposition, verb, etc.)</a:t>
            </a:r>
            <a:endParaRPr sz="1700"/>
          </a:p>
        </p:txBody>
      </p:sp>
      <p:sp>
        <p:nvSpPr>
          <p:cNvPr id="478" name="Google Shape;478;p44"/>
          <p:cNvSpPr/>
          <p:nvPr/>
        </p:nvSpPr>
        <p:spPr>
          <a:xfrm>
            <a:off x="5677625" y="1280300"/>
            <a:ext cx="2492400" cy="3171600"/>
          </a:xfrm>
          <a:prstGeom prst="rect">
            <a:avLst/>
          </a:prstGeom>
          <a:solidFill>
            <a:srgbClr val="3838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sentence 1 has noun chunk 'A new aspirant'</a:t>
            </a:r>
            <a:endParaRPr b="1" sz="12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sentence 1 has noun chunk 'Tom Mix's audiences'</a:t>
            </a:r>
            <a:endParaRPr b="1" sz="12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sentence 1 has noun chunk 'Ken Maynard'</a:t>
            </a:r>
            <a:endParaRPr b="1" sz="12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sentence 1 has noun chunk 'a picture'</a:t>
            </a:r>
            <a:endParaRPr b="1" sz="12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sentence 1 has noun chunk '"Señor Daredevil'</a:t>
            </a:r>
            <a:endParaRPr b="1" sz="12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sentence 1 has noun chunk 'which'</a:t>
            </a:r>
            <a:endParaRPr b="1" sz="12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sentence 1 has noun chunk 'the Colony'</a:t>
            </a:r>
            <a:endParaRPr b="1" sz="2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484" name="Google Shape;484;p45"/>
          <p:cNvSpPr txBox="1"/>
          <p:nvPr>
            <p:ph idx="1" type="body"/>
          </p:nvPr>
        </p:nvSpPr>
        <p:spPr>
          <a:xfrm>
            <a:off x="294325" y="1674788"/>
            <a:ext cx="3973800" cy="23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Looking at what the excerpt talks about: Removing common words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Common words like a, is, in, the are not useful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Removing common words provides a better idea of what is important in the excerpt</a:t>
            </a:r>
            <a:endParaRPr sz="1700"/>
          </a:p>
        </p:txBody>
      </p:sp>
      <p:pic>
        <p:nvPicPr>
          <p:cNvPr id="485" name="Google Shape;4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975" y="1309063"/>
            <a:ext cx="4571075" cy="3069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491" name="Google Shape;491;p46"/>
          <p:cNvSpPr txBox="1"/>
          <p:nvPr>
            <p:ph idx="1" type="body"/>
          </p:nvPr>
        </p:nvSpPr>
        <p:spPr>
          <a:xfrm>
            <a:off x="294325" y="1519239"/>
            <a:ext cx="39738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Looking at what the excerpt talks about: Exploring common entities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Removes common words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Focuses on nouns that are more unique to the excerpt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Indicates significance of article</a:t>
            </a:r>
            <a:endParaRPr sz="1700"/>
          </a:p>
        </p:txBody>
      </p:sp>
      <p:pic>
        <p:nvPicPr>
          <p:cNvPr id="492" name="Google Shape;4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625" y="1481813"/>
            <a:ext cx="4571075" cy="27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Entities by Decade</a:t>
            </a:r>
            <a:endParaRPr/>
          </a:p>
        </p:txBody>
      </p:sp>
      <p:sp>
        <p:nvSpPr>
          <p:cNvPr id="498" name="Google Shape;498;p47"/>
          <p:cNvSpPr txBox="1"/>
          <p:nvPr>
            <p:ph idx="1" type="body"/>
          </p:nvPr>
        </p:nvSpPr>
        <p:spPr>
          <a:xfrm>
            <a:off x="294325" y="1519239"/>
            <a:ext cx="39738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Looking at what the excerpt talks about by decade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Removes common words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Focuses on nouns that are more unique to the excerpt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Indicates significance of article</a:t>
            </a:r>
            <a:endParaRPr sz="1700"/>
          </a:p>
        </p:txBody>
      </p:sp>
      <p:pic>
        <p:nvPicPr>
          <p:cNvPr id="499" name="Google Shape;4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125" y="1188088"/>
            <a:ext cx="4571075" cy="33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125" y="1185387"/>
            <a:ext cx="4571076" cy="331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125" y="1185375"/>
            <a:ext cx="4571075" cy="33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8125" y="1185400"/>
            <a:ext cx="4571076" cy="331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8125" y="1185412"/>
            <a:ext cx="4571076" cy="331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8122" y="1188094"/>
            <a:ext cx="4571075" cy="33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7"/>
          <p:cNvPicPr preferRelativeResize="0"/>
          <p:nvPr/>
        </p:nvPicPr>
        <p:blipFill rotWithShape="1">
          <a:blip r:embed="rId9">
            <a:alphaModFix/>
          </a:blip>
          <a:srcRect b="79" l="0" r="0" t="79"/>
          <a:stretch/>
        </p:blipFill>
        <p:spPr>
          <a:xfrm>
            <a:off x="4268122" y="1256244"/>
            <a:ext cx="4571076" cy="33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68125" y="1188101"/>
            <a:ext cx="4571076" cy="331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7"/>
          <p:cNvPicPr preferRelativeResize="0"/>
          <p:nvPr/>
        </p:nvPicPr>
        <p:blipFill rotWithShape="1">
          <a:blip r:embed="rId11">
            <a:alphaModFix/>
          </a:blip>
          <a:srcRect b="893" l="0" r="0" t="893"/>
          <a:stretch/>
        </p:blipFill>
        <p:spPr>
          <a:xfrm>
            <a:off x="4199188" y="1188105"/>
            <a:ext cx="4571076" cy="331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99200" y="1226201"/>
            <a:ext cx="4571075" cy="33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/>
          <p:nvPr>
            <p:ph type="title"/>
          </p:nvPr>
        </p:nvSpPr>
        <p:spPr>
          <a:xfrm>
            <a:off x="507300" y="1344000"/>
            <a:ext cx="4607700" cy="24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/>
          <p:nvPr>
            <p:ph type="title"/>
          </p:nvPr>
        </p:nvSpPr>
        <p:spPr>
          <a:xfrm>
            <a:off x="621100" y="3621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Comparing a</a:t>
            </a:r>
            <a:r>
              <a:rPr lang="en" sz="3100"/>
              <a:t>rticles: men vs women</a:t>
            </a:r>
            <a:endParaRPr sz="3100"/>
          </a:p>
        </p:txBody>
      </p:sp>
      <p:sp>
        <p:nvSpPr>
          <p:cNvPr id="519" name="Google Shape;519;p49"/>
          <p:cNvSpPr txBox="1"/>
          <p:nvPr>
            <p:ph idx="1" type="body"/>
          </p:nvPr>
        </p:nvSpPr>
        <p:spPr>
          <a:xfrm>
            <a:off x="621100" y="1071125"/>
            <a:ext cx="79017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Methodology for 600 articles/year (ran on Google Cloud):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Isolated articles with p</a:t>
            </a:r>
            <a:r>
              <a:rPr lang="en" sz="1800"/>
              <a:t>ronouns</a:t>
            </a:r>
            <a:r>
              <a:rPr lang="en" sz="1800"/>
              <a:t> she/her/hers or nouns: woman/women/lady etc.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Looked at both excerpts and titles: added four boolean columns to our dataset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Extracted topics from these articles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Repeated analysis for masculine pronouns and nouns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 using gender-guesser library: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Storing names in arrays, having to parse through each array, isolate first names → Too much computing for little results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325" y="981200"/>
            <a:ext cx="5925425" cy="37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0"/>
          <p:cNvSpPr txBox="1"/>
          <p:nvPr>
            <p:ph type="title"/>
          </p:nvPr>
        </p:nvSpPr>
        <p:spPr>
          <a:xfrm>
            <a:off x="621150" y="21170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 mentioning men vs women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>
            <p:ph type="title"/>
          </p:nvPr>
        </p:nvSpPr>
        <p:spPr>
          <a:xfrm>
            <a:off x="621150" y="21170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 mentioning men vs women</a:t>
            </a:r>
            <a:endParaRPr/>
          </a:p>
        </p:txBody>
      </p:sp>
      <p:pic>
        <p:nvPicPr>
          <p:cNvPr id="531" name="Google Shape;5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125" y="1039325"/>
            <a:ext cx="5555774" cy="36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1920s</a:t>
            </a:r>
            <a:endParaRPr/>
          </a:p>
        </p:txBody>
      </p:sp>
      <p:pic>
        <p:nvPicPr>
          <p:cNvPr id="537" name="Google Shape;5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125" y="1234452"/>
            <a:ext cx="6012200" cy="3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2"/>
          <p:cNvSpPr/>
          <p:nvPr/>
        </p:nvSpPr>
        <p:spPr>
          <a:xfrm>
            <a:off x="1721450" y="1433100"/>
            <a:ext cx="2003100" cy="638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2"/>
          <p:cNvSpPr/>
          <p:nvPr/>
        </p:nvSpPr>
        <p:spPr>
          <a:xfrm>
            <a:off x="4437500" y="3600325"/>
            <a:ext cx="2241900" cy="638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2"/>
          <p:cNvSpPr/>
          <p:nvPr/>
        </p:nvSpPr>
        <p:spPr>
          <a:xfrm rot="-632">
            <a:off x="4742453" y="2486611"/>
            <a:ext cx="1632000" cy="572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2"/>
          <p:cNvSpPr/>
          <p:nvPr/>
        </p:nvSpPr>
        <p:spPr>
          <a:xfrm rot="-632">
            <a:off x="4625278" y="1913911"/>
            <a:ext cx="1632000" cy="572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type="title"/>
          </p:nvPr>
        </p:nvSpPr>
        <p:spPr>
          <a:xfrm>
            <a:off x="311700" y="24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/>
              <a:t>Overview</a:t>
            </a:r>
            <a:endParaRPr sz="3820"/>
          </a:p>
        </p:txBody>
      </p:sp>
      <p:sp>
        <p:nvSpPr>
          <p:cNvPr id="419" name="Google Shape;419;p35"/>
          <p:cNvSpPr txBox="1"/>
          <p:nvPr>
            <p:ph idx="1" type="body"/>
          </p:nvPr>
        </p:nvSpPr>
        <p:spPr>
          <a:xfrm>
            <a:off x="184950" y="880875"/>
            <a:ext cx="40611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NLP Processes</a:t>
            </a:r>
            <a:endParaRPr sz="28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 sz="2100"/>
              <a:t>Ways to do NLP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 sz="2100"/>
              <a:t>What we used</a:t>
            </a:r>
            <a:r>
              <a:rPr lang="en" sz="2100"/>
              <a:t> </a:t>
            </a:r>
            <a:endParaRPr sz="21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Our Project</a:t>
            </a:r>
            <a:endParaRPr sz="28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 sz="2100"/>
              <a:t>Our data &amp; goals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 sz="2100"/>
              <a:t>Preprocessing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 sz="2100"/>
              <a:t>Sentiment Analysis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 sz="2100"/>
              <a:t>Topic Analysis</a:t>
            </a:r>
            <a:endParaRPr sz="2100"/>
          </a:p>
        </p:txBody>
      </p:sp>
      <p:pic>
        <p:nvPicPr>
          <p:cNvPr id="420" name="Google Shape;4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900" y="1293975"/>
            <a:ext cx="5030426" cy="27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586" y="1198975"/>
            <a:ext cx="6002825" cy="32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3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1930s</a:t>
            </a:r>
            <a:endParaRPr/>
          </a:p>
        </p:txBody>
      </p:sp>
      <p:sp>
        <p:nvSpPr>
          <p:cNvPr id="548" name="Google Shape;548;p53"/>
          <p:cNvSpPr/>
          <p:nvPr/>
        </p:nvSpPr>
        <p:spPr>
          <a:xfrm>
            <a:off x="1482775" y="1433100"/>
            <a:ext cx="1503900" cy="638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3"/>
          <p:cNvSpPr/>
          <p:nvPr/>
        </p:nvSpPr>
        <p:spPr>
          <a:xfrm rot="5400000">
            <a:off x="6246625" y="3032775"/>
            <a:ext cx="2241900" cy="638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3"/>
          <p:cNvSpPr/>
          <p:nvPr/>
        </p:nvSpPr>
        <p:spPr>
          <a:xfrm rot="-815">
            <a:off x="1570575" y="3600650"/>
            <a:ext cx="2529900" cy="7482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3"/>
          <p:cNvSpPr/>
          <p:nvPr/>
        </p:nvSpPr>
        <p:spPr>
          <a:xfrm rot="-828">
            <a:off x="4710398" y="1465958"/>
            <a:ext cx="2490600" cy="572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14" y="1072650"/>
            <a:ext cx="6098561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4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1940s</a:t>
            </a:r>
            <a:endParaRPr/>
          </a:p>
        </p:txBody>
      </p:sp>
      <p:sp>
        <p:nvSpPr>
          <p:cNvPr id="558" name="Google Shape;558;p54"/>
          <p:cNvSpPr/>
          <p:nvPr/>
        </p:nvSpPr>
        <p:spPr>
          <a:xfrm>
            <a:off x="2192200" y="2038650"/>
            <a:ext cx="1220100" cy="4896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4"/>
          <p:cNvSpPr/>
          <p:nvPr/>
        </p:nvSpPr>
        <p:spPr>
          <a:xfrm>
            <a:off x="3156950" y="2915850"/>
            <a:ext cx="1326600" cy="443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4"/>
          <p:cNvSpPr/>
          <p:nvPr/>
        </p:nvSpPr>
        <p:spPr>
          <a:xfrm rot="-1158">
            <a:off x="2703000" y="3980114"/>
            <a:ext cx="1780500" cy="524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4"/>
          <p:cNvSpPr/>
          <p:nvPr/>
        </p:nvSpPr>
        <p:spPr>
          <a:xfrm rot="-828">
            <a:off x="4710398" y="1465958"/>
            <a:ext cx="2490600" cy="572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4"/>
          <p:cNvSpPr/>
          <p:nvPr/>
        </p:nvSpPr>
        <p:spPr>
          <a:xfrm>
            <a:off x="5292400" y="3536500"/>
            <a:ext cx="1326600" cy="443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4"/>
          <p:cNvSpPr/>
          <p:nvPr/>
        </p:nvSpPr>
        <p:spPr>
          <a:xfrm>
            <a:off x="1752325" y="3859400"/>
            <a:ext cx="986100" cy="3465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4"/>
          <p:cNvSpPr/>
          <p:nvPr/>
        </p:nvSpPr>
        <p:spPr>
          <a:xfrm>
            <a:off x="4189075" y="2636875"/>
            <a:ext cx="947400" cy="3465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55"/>
          <p:cNvPicPr preferRelativeResize="0"/>
          <p:nvPr/>
        </p:nvPicPr>
        <p:blipFill rotWithShape="1">
          <a:blip r:embed="rId3">
            <a:alphaModFix/>
          </a:blip>
          <a:srcRect b="0" l="1709" r="1709" t="0"/>
          <a:stretch/>
        </p:blipFill>
        <p:spPr>
          <a:xfrm>
            <a:off x="1522714" y="1072650"/>
            <a:ext cx="6098559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5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1950s</a:t>
            </a:r>
            <a:endParaRPr/>
          </a:p>
        </p:txBody>
      </p:sp>
      <p:sp>
        <p:nvSpPr>
          <p:cNvPr id="571" name="Google Shape;571;p55"/>
          <p:cNvSpPr/>
          <p:nvPr/>
        </p:nvSpPr>
        <p:spPr>
          <a:xfrm>
            <a:off x="5178975" y="2082150"/>
            <a:ext cx="2185200" cy="5730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5"/>
          <p:cNvSpPr/>
          <p:nvPr/>
        </p:nvSpPr>
        <p:spPr>
          <a:xfrm>
            <a:off x="3426438" y="1851675"/>
            <a:ext cx="1326600" cy="443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5"/>
          <p:cNvSpPr/>
          <p:nvPr/>
        </p:nvSpPr>
        <p:spPr>
          <a:xfrm rot="-828">
            <a:off x="4767173" y="1324083"/>
            <a:ext cx="2490600" cy="5724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5"/>
          <p:cNvSpPr/>
          <p:nvPr/>
        </p:nvSpPr>
        <p:spPr>
          <a:xfrm>
            <a:off x="3894850" y="1323775"/>
            <a:ext cx="986100" cy="346500"/>
          </a:xfrm>
          <a:prstGeom prst="ellipse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6"/>
          <p:cNvPicPr preferRelativeResize="0"/>
          <p:nvPr/>
        </p:nvPicPr>
        <p:blipFill rotWithShape="1">
          <a:blip r:embed="rId3">
            <a:alphaModFix/>
          </a:blip>
          <a:srcRect b="0" l="1437" r="1437" t="0"/>
          <a:stretch/>
        </p:blipFill>
        <p:spPr>
          <a:xfrm>
            <a:off x="1522714" y="1072650"/>
            <a:ext cx="6098558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6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1960s</a:t>
            </a:r>
            <a:endParaRPr/>
          </a:p>
        </p:txBody>
      </p:sp>
      <p:sp>
        <p:nvSpPr>
          <p:cNvPr id="581" name="Google Shape;581;p56"/>
          <p:cNvSpPr/>
          <p:nvPr/>
        </p:nvSpPr>
        <p:spPr>
          <a:xfrm>
            <a:off x="6051600" y="2304000"/>
            <a:ext cx="1539600" cy="399000"/>
          </a:xfrm>
          <a:prstGeom prst="ellipse">
            <a:avLst/>
          </a:prstGeom>
          <a:noFill/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6"/>
          <p:cNvSpPr/>
          <p:nvPr/>
        </p:nvSpPr>
        <p:spPr>
          <a:xfrm>
            <a:off x="3621225" y="2754300"/>
            <a:ext cx="2288400" cy="722100"/>
          </a:xfrm>
          <a:prstGeom prst="ellipse">
            <a:avLst/>
          </a:prstGeom>
          <a:noFill/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6"/>
          <p:cNvSpPr/>
          <p:nvPr/>
        </p:nvSpPr>
        <p:spPr>
          <a:xfrm rot="-828">
            <a:off x="3511450" y="2168302"/>
            <a:ext cx="2490600" cy="463800"/>
          </a:xfrm>
          <a:prstGeom prst="ellipse">
            <a:avLst/>
          </a:prstGeom>
          <a:noFill/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6"/>
          <p:cNvSpPr/>
          <p:nvPr/>
        </p:nvSpPr>
        <p:spPr>
          <a:xfrm>
            <a:off x="3692475" y="2632400"/>
            <a:ext cx="947400" cy="205500"/>
          </a:xfrm>
          <a:prstGeom prst="ellipse">
            <a:avLst/>
          </a:prstGeom>
          <a:noFill/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7"/>
          <p:cNvPicPr preferRelativeResize="0"/>
          <p:nvPr/>
        </p:nvPicPr>
        <p:blipFill rotWithShape="1">
          <a:blip r:embed="rId3">
            <a:alphaModFix/>
          </a:blip>
          <a:srcRect b="0" l="1672" r="1672" t="0"/>
          <a:stretch/>
        </p:blipFill>
        <p:spPr>
          <a:xfrm>
            <a:off x="1522714" y="1072650"/>
            <a:ext cx="6098557" cy="34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7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1970s</a:t>
            </a:r>
            <a:endParaRPr/>
          </a:p>
        </p:txBody>
      </p:sp>
      <p:sp>
        <p:nvSpPr>
          <p:cNvPr id="591" name="Google Shape;591;p57"/>
          <p:cNvSpPr/>
          <p:nvPr/>
        </p:nvSpPr>
        <p:spPr>
          <a:xfrm rot="5400000">
            <a:off x="3493000" y="2017450"/>
            <a:ext cx="1411800" cy="3990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7"/>
          <p:cNvSpPr/>
          <p:nvPr/>
        </p:nvSpPr>
        <p:spPr>
          <a:xfrm>
            <a:off x="6173825" y="3178300"/>
            <a:ext cx="1113600" cy="3123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7"/>
          <p:cNvSpPr/>
          <p:nvPr/>
        </p:nvSpPr>
        <p:spPr>
          <a:xfrm rot="5398890">
            <a:off x="7024326" y="3689875"/>
            <a:ext cx="929400" cy="4029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/>
          <p:nvPr/>
        </p:nvSpPr>
        <p:spPr>
          <a:xfrm>
            <a:off x="2424225" y="3394550"/>
            <a:ext cx="1113600" cy="4011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58"/>
          <p:cNvPicPr preferRelativeResize="0"/>
          <p:nvPr/>
        </p:nvPicPr>
        <p:blipFill rotWithShape="1">
          <a:blip r:embed="rId3">
            <a:alphaModFix/>
          </a:blip>
          <a:srcRect b="0" l="1333" r="1343" t="0"/>
          <a:stretch/>
        </p:blipFill>
        <p:spPr>
          <a:xfrm>
            <a:off x="1522714" y="1072650"/>
            <a:ext cx="6098557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8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1980s</a:t>
            </a:r>
            <a:endParaRPr/>
          </a:p>
        </p:txBody>
      </p:sp>
      <p:sp>
        <p:nvSpPr>
          <p:cNvPr id="601" name="Google Shape;601;p58"/>
          <p:cNvSpPr/>
          <p:nvPr/>
        </p:nvSpPr>
        <p:spPr>
          <a:xfrm>
            <a:off x="4454300" y="1410950"/>
            <a:ext cx="2094000" cy="5118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8"/>
          <p:cNvSpPr/>
          <p:nvPr/>
        </p:nvSpPr>
        <p:spPr>
          <a:xfrm rot="5399004">
            <a:off x="6424791" y="3686375"/>
            <a:ext cx="1035900" cy="4029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9"/>
          <p:cNvPicPr preferRelativeResize="0"/>
          <p:nvPr/>
        </p:nvPicPr>
        <p:blipFill rotWithShape="1">
          <a:blip r:embed="rId3">
            <a:alphaModFix/>
          </a:blip>
          <a:srcRect b="0" l="2253" r="2262" t="0"/>
          <a:stretch/>
        </p:blipFill>
        <p:spPr>
          <a:xfrm>
            <a:off x="1522714" y="1072650"/>
            <a:ext cx="6098555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9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1990s</a:t>
            </a:r>
            <a:endParaRPr/>
          </a:p>
        </p:txBody>
      </p:sp>
      <p:sp>
        <p:nvSpPr>
          <p:cNvPr id="609" name="Google Shape;609;p59"/>
          <p:cNvSpPr/>
          <p:nvPr/>
        </p:nvSpPr>
        <p:spPr>
          <a:xfrm>
            <a:off x="4296925" y="2057525"/>
            <a:ext cx="2258400" cy="5727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9"/>
          <p:cNvSpPr/>
          <p:nvPr/>
        </p:nvSpPr>
        <p:spPr>
          <a:xfrm>
            <a:off x="3009675" y="1745225"/>
            <a:ext cx="1113600" cy="3123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9"/>
          <p:cNvSpPr/>
          <p:nvPr/>
        </p:nvSpPr>
        <p:spPr>
          <a:xfrm rot="-1110">
            <a:off x="2866950" y="3682800"/>
            <a:ext cx="929400" cy="3468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9"/>
          <p:cNvSpPr/>
          <p:nvPr/>
        </p:nvSpPr>
        <p:spPr>
          <a:xfrm>
            <a:off x="3183325" y="3231375"/>
            <a:ext cx="1113600" cy="4011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0"/>
          <p:cNvPicPr preferRelativeResize="0"/>
          <p:nvPr/>
        </p:nvPicPr>
        <p:blipFill rotWithShape="1">
          <a:blip r:embed="rId3">
            <a:alphaModFix/>
          </a:blip>
          <a:srcRect b="0" l="1114" r="1114" t="0"/>
          <a:stretch/>
        </p:blipFill>
        <p:spPr>
          <a:xfrm>
            <a:off x="1522714" y="1072650"/>
            <a:ext cx="6098557" cy="34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0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2000s</a:t>
            </a:r>
            <a:endParaRPr/>
          </a:p>
        </p:txBody>
      </p:sp>
      <p:sp>
        <p:nvSpPr>
          <p:cNvPr id="619" name="Google Shape;619;p60"/>
          <p:cNvSpPr/>
          <p:nvPr/>
        </p:nvSpPr>
        <p:spPr>
          <a:xfrm>
            <a:off x="6143825" y="2009200"/>
            <a:ext cx="1477500" cy="4011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0"/>
          <p:cNvSpPr/>
          <p:nvPr/>
        </p:nvSpPr>
        <p:spPr>
          <a:xfrm>
            <a:off x="4357650" y="3965800"/>
            <a:ext cx="1113600" cy="3123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0"/>
          <p:cNvSpPr/>
          <p:nvPr/>
        </p:nvSpPr>
        <p:spPr>
          <a:xfrm rot="5400000">
            <a:off x="4387000" y="3180925"/>
            <a:ext cx="1122900" cy="32310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0"/>
          <p:cNvSpPr/>
          <p:nvPr/>
        </p:nvSpPr>
        <p:spPr>
          <a:xfrm>
            <a:off x="6507725" y="2841200"/>
            <a:ext cx="1113600" cy="3123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61"/>
          <p:cNvPicPr preferRelativeResize="0"/>
          <p:nvPr/>
        </p:nvPicPr>
        <p:blipFill rotWithShape="1">
          <a:blip r:embed="rId3">
            <a:alphaModFix/>
          </a:blip>
          <a:srcRect b="0" l="2848" r="2838" t="0"/>
          <a:stretch/>
        </p:blipFill>
        <p:spPr>
          <a:xfrm>
            <a:off x="1522714" y="1072650"/>
            <a:ext cx="6098556" cy="34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1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2010s</a:t>
            </a:r>
            <a:endParaRPr/>
          </a:p>
        </p:txBody>
      </p:sp>
      <p:sp>
        <p:nvSpPr>
          <p:cNvPr id="629" name="Google Shape;629;p61"/>
          <p:cNvSpPr/>
          <p:nvPr/>
        </p:nvSpPr>
        <p:spPr>
          <a:xfrm>
            <a:off x="6328275" y="2761225"/>
            <a:ext cx="1477500" cy="4011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1"/>
          <p:cNvSpPr/>
          <p:nvPr/>
        </p:nvSpPr>
        <p:spPr>
          <a:xfrm>
            <a:off x="2137075" y="1787800"/>
            <a:ext cx="963300" cy="2769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1"/>
          <p:cNvSpPr/>
          <p:nvPr/>
        </p:nvSpPr>
        <p:spPr>
          <a:xfrm>
            <a:off x="4973225" y="4185750"/>
            <a:ext cx="2575200" cy="32310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62"/>
          <p:cNvPicPr preferRelativeResize="0"/>
          <p:nvPr/>
        </p:nvPicPr>
        <p:blipFill rotWithShape="1">
          <a:blip r:embed="rId3">
            <a:alphaModFix/>
          </a:blip>
          <a:srcRect b="0" l="5627" r="5618" t="0"/>
          <a:stretch/>
        </p:blipFill>
        <p:spPr>
          <a:xfrm>
            <a:off x="1522714" y="1072650"/>
            <a:ext cx="6098556" cy="34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2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2020</a:t>
            </a:r>
            <a:endParaRPr/>
          </a:p>
        </p:txBody>
      </p:sp>
      <p:pic>
        <p:nvPicPr>
          <p:cNvPr id="638" name="Google Shape;6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725" y="1072650"/>
            <a:ext cx="6098549" cy="34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2"/>
          <p:cNvSpPr/>
          <p:nvPr/>
        </p:nvSpPr>
        <p:spPr>
          <a:xfrm>
            <a:off x="4726525" y="4164450"/>
            <a:ext cx="1374600" cy="354600"/>
          </a:xfrm>
          <a:prstGeom prst="ellipse">
            <a:avLst/>
          </a:prstGeom>
          <a:noFill/>
          <a:ln cap="flat" cmpd="sng" w="2857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/>
          <p:nvPr>
            <p:ph type="title"/>
          </p:nvPr>
        </p:nvSpPr>
        <p:spPr>
          <a:xfrm>
            <a:off x="635350" y="42150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do NLP</a:t>
            </a:r>
            <a:endParaRPr/>
          </a:p>
        </p:txBody>
      </p:sp>
      <p:sp>
        <p:nvSpPr>
          <p:cNvPr id="426" name="Google Shape;426;p36"/>
          <p:cNvSpPr txBox="1"/>
          <p:nvPr>
            <p:ph idx="1" type="body"/>
          </p:nvPr>
        </p:nvSpPr>
        <p:spPr>
          <a:xfrm>
            <a:off x="319050" y="1056400"/>
            <a:ext cx="87189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Approaches: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Rule-based methods: uses predefined rules and patterns to extract specific information (eg part-of-speech tagging, sentiment analysis)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Machine learning: uses algorithms to learn patterns and rules from labeled data to classify and extract information from new data (eg named entity recognition, text classification)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Deep learning: uses artificial neural networks to learn patterns and representations of text data (eg sentiment analysis, language translation)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Statistical methods: analyze and extract information from text data (eg frequency analysis, clustering)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/>
              <a:t>Hybrid methods: combines multiple methods, depends on goals</a:t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3"/>
          <p:cNvSpPr txBox="1"/>
          <p:nvPr>
            <p:ph type="title"/>
          </p:nvPr>
        </p:nvSpPr>
        <p:spPr>
          <a:xfrm>
            <a:off x="621150" y="343850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Men</a:t>
            </a:r>
            <a:endParaRPr/>
          </a:p>
        </p:txBody>
      </p:sp>
      <p:pic>
        <p:nvPicPr>
          <p:cNvPr id="645" name="Google Shape;6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7" y="992750"/>
            <a:ext cx="4312277" cy="23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423" y="2108250"/>
            <a:ext cx="4518975" cy="255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4"/>
          <p:cNvSpPr txBox="1"/>
          <p:nvPr>
            <p:ph type="title"/>
          </p:nvPr>
        </p:nvSpPr>
        <p:spPr>
          <a:xfrm>
            <a:off x="621100" y="3935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652" name="Google Shape;652;p64"/>
          <p:cNvSpPr txBox="1"/>
          <p:nvPr>
            <p:ph idx="1" type="body"/>
          </p:nvPr>
        </p:nvSpPr>
        <p:spPr>
          <a:xfrm>
            <a:off x="621100" y="1262800"/>
            <a:ext cx="7901700" cy="3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 women: most of the twentieth century is </a:t>
            </a:r>
            <a:r>
              <a:rPr lang="en" sz="2000"/>
              <a:t>family</a:t>
            </a:r>
            <a:r>
              <a:rPr lang="en" sz="2000"/>
              <a:t> oriented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After 1980: women are mentioned more often</a:t>
            </a:r>
            <a:br>
              <a:rPr lang="en" sz="2000"/>
            </a:br>
            <a:r>
              <a:rPr lang="en" sz="2000"/>
              <a:t>→ but still very family-oriented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After 2000: women are mentioned more often with more diverse topics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Men: no clear themes in topics regardless of the decade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"/>
          <p:cNvSpPr txBox="1"/>
          <p:nvPr>
            <p:ph type="title"/>
          </p:nvPr>
        </p:nvSpPr>
        <p:spPr>
          <a:xfrm>
            <a:off x="507300" y="1344000"/>
            <a:ext cx="4607700" cy="24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6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with Vertex AI</a:t>
            </a:r>
            <a:endParaRPr/>
          </a:p>
        </p:txBody>
      </p:sp>
      <p:sp>
        <p:nvSpPr>
          <p:cNvPr id="663" name="Google Shape;663;p66"/>
          <p:cNvSpPr txBox="1"/>
          <p:nvPr>
            <p:ph idx="1" type="body"/>
          </p:nvPr>
        </p:nvSpPr>
        <p:spPr>
          <a:xfrm>
            <a:off x="304800" y="1270100"/>
            <a:ext cx="4267200" cy="30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Ran a sentiment analysis model but we did not get very far…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Only accepted text file inputs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Max 500 text files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Model ran for 6 hours &amp; cost ~$25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Not time or cost effective with the size of our dataset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Overall not user friendly or useful for our objectives</a:t>
            </a:r>
            <a:endParaRPr sz="1700"/>
          </a:p>
        </p:txBody>
      </p:sp>
      <p:pic>
        <p:nvPicPr>
          <p:cNvPr id="664" name="Google Shape;664;p66"/>
          <p:cNvPicPr preferRelativeResize="0"/>
          <p:nvPr/>
        </p:nvPicPr>
        <p:blipFill rotWithShape="1">
          <a:blip r:embed="rId3">
            <a:alphaModFix/>
          </a:blip>
          <a:srcRect b="0" l="25848" r="46100" t="69782"/>
          <a:stretch/>
        </p:blipFill>
        <p:spPr>
          <a:xfrm>
            <a:off x="6515150" y="3075775"/>
            <a:ext cx="2360724" cy="1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6"/>
          <p:cNvPicPr preferRelativeResize="0"/>
          <p:nvPr/>
        </p:nvPicPr>
        <p:blipFill rotWithShape="1">
          <a:blip r:embed="rId3">
            <a:alphaModFix/>
          </a:blip>
          <a:srcRect b="54187" l="25461" r="42078" t="5909"/>
          <a:stretch/>
        </p:blipFill>
        <p:spPr>
          <a:xfrm>
            <a:off x="4816450" y="1215775"/>
            <a:ext cx="2871800" cy="22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7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with Spacy</a:t>
            </a:r>
            <a:endParaRPr/>
          </a:p>
        </p:txBody>
      </p:sp>
      <p:sp>
        <p:nvSpPr>
          <p:cNvPr id="671" name="Google Shape;671;p67"/>
          <p:cNvSpPr txBox="1"/>
          <p:nvPr>
            <p:ph idx="1" type="body"/>
          </p:nvPr>
        </p:nvSpPr>
        <p:spPr>
          <a:xfrm>
            <a:off x="304800" y="1270100"/>
            <a:ext cx="4715100" cy="30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Used built in functions to assess polarity &amp; </a:t>
            </a:r>
            <a:r>
              <a:rPr b="1" lang="en" sz="1700"/>
              <a:t>subjectivity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Made ‘sentiment’ column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Very positive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Positive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Neutral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Negative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Very Negative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Made a new column ‘intensity’ which is the absolute value of polarity </a:t>
            </a:r>
            <a:endParaRPr sz="1700"/>
          </a:p>
        </p:txBody>
      </p:sp>
      <p:sp>
        <p:nvSpPr>
          <p:cNvPr id="672" name="Google Shape;672;p67"/>
          <p:cNvSpPr txBox="1"/>
          <p:nvPr/>
        </p:nvSpPr>
        <p:spPr>
          <a:xfrm>
            <a:off x="5613725" y="1739900"/>
            <a:ext cx="3324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Polarity: score -1 - 1 based on how positive or negative a statement is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Subjectivity: score 0-1 based on how “subjective” or “objective” a statement is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8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with Spacy</a:t>
            </a:r>
            <a:endParaRPr/>
          </a:p>
        </p:txBody>
      </p:sp>
      <p:sp>
        <p:nvSpPr>
          <p:cNvPr id="678" name="Google Shape;678;p68"/>
          <p:cNvSpPr txBox="1"/>
          <p:nvPr>
            <p:ph idx="1" type="body"/>
          </p:nvPr>
        </p:nvSpPr>
        <p:spPr>
          <a:xfrm>
            <a:off x="312400" y="1355575"/>
            <a:ext cx="3617700" cy="30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How is it determining polarity &amp; subjectivity: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Pulls words from the dataframe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Scores each word internally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/>
              <a:t>Uses combined scores to compute overall sentence score</a:t>
            </a:r>
            <a:endParaRPr sz="1700"/>
          </a:p>
        </p:txBody>
      </p:sp>
      <p:pic>
        <p:nvPicPr>
          <p:cNvPr id="679" name="Google Shape;679;p68"/>
          <p:cNvPicPr preferRelativeResize="0"/>
          <p:nvPr/>
        </p:nvPicPr>
        <p:blipFill rotWithShape="1">
          <a:blip r:embed="rId3">
            <a:alphaModFix/>
          </a:blip>
          <a:srcRect b="42346" l="0" r="0" t="0"/>
          <a:stretch/>
        </p:blipFill>
        <p:spPr>
          <a:xfrm>
            <a:off x="4055300" y="1355575"/>
            <a:ext cx="2325550" cy="24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8"/>
          <p:cNvPicPr preferRelativeResize="0"/>
          <p:nvPr/>
        </p:nvPicPr>
        <p:blipFill rotWithShape="1">
          <a:blip r:embed="rId3">
            <a:alphaModFix/>
          </a:blip>
          <a:srcRect b="0" l="0" r="0" t="57652"/>
          <a:stretch/>
        </p:blipFill>
        <p:spPr>
          <a:xfrm>
            <a:off x="6506050" y="2827286"/>
            <a:ext cx="2325550" cy="178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9"/>
          <p:cNvSpPr txBox="1"/>
          <p:nvPr>
            <p:ph type="title"/>
          </p:nvPr>
        </p:nvSpPr>
        <p:spPr>
          <a:xfrm>
            <a:off x="391350" y="506975"/>
            <a:ext cx="83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Analysis: Sentiment Frequency</a:t>
            </a:r>
            <a:endParaRPr/>
          </a:p>
        </p:txBody>
      </p:sp>
      <p:pic>
        <p:nvPicPr>
          <p:cNvPr id="686" name="Google Shape;6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88" y="1174625"/>
            <a:ext cx="2744676" cy="34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488" y="1174625"/>
            <a:ext cx="2833945" cy="345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562" y="1174625"/>
            <a:ext cx="2673746" cy="34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0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Analysis: Polarity</a:t>
            </a:r>
            <a:endParaRPr/>
          </a:p>
        </p:txBody>
      </p:sp>
      <p:pic>
        <p:nvPicPr>
          <p:cNvPr id="694" name="Google Shape;6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0" y="1277575"/>
            <a:ext cx="2867741" cy="33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186" y="1277575"/>
            <a:ext cx="2867741" cy="33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022" y="1277577"/>
            <a:ext cx="2683928" cy="33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1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Analysis: Intensity</a:t>
            </a:r>
            <a:endParaRPr/>
          </a:p>
        </p:txBody>
      </p:sp>
      <p:pic>
        <p:nvPicPr>
          <p:cNvPr id="702" name="Google Shape;7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25" y="1220575"/>
            <a:ext cx="2792086" cy="334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952" y="1220575"/>
            <a:ext cx="2792086" cy="334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779" y="1220575"/>
            <a:ext cx="2792095" cy="334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2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Analysis: Subjectivity</a:t>
            </a:r>
            <a:endParaRPr/>
          </a:p>
        </p:txBody>
      </p:sp>
      <p:pic>
        <p:nvPicPr>
          <p:cNvPr id="710" name="Google Shape;71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3" y="1177850"/>
            <a:ext cx="2751926" cy="344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201" y="1177850"/>
            <a:ext cx="2863588" cy="344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572" y="1184587"/>
            <a:ext cx="2751915" cy="34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/>
          <p:nvPr>
            <p:ph type="title"/>
          </p:nvPr>
        </p:nvSpPr>
        <p:spPr>
          <a:xfrm>
            <a:off x="621150" y="426888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with Spacy</a:t>
            </a:r>
            <a:endParaRPr/>
          </a:p>
        </p:txBody>
      </p:sp>
      <p:sp>
        <p:nvSpPr>
          <p:cNvPr id="432" name="Google Shape;432;p37"/>
          <p:cNvSpPr txBox="1"/>
          <p:nvPr>
            <p:ph idx="1" type="body"/>
          </p:nvPr>
        </p:nvSpPr>
        <p:spPr>
          <a:xfrm>
            <a:off x="189975" y="1190563"/>
            <a:ext cx="8619900" cy="3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are using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Spacy</a:t>
            </a:r>
            <a:r>
              <a:rPr lang="en" sz="2000"/>
              <a:t> for NLP</a:t>
            </a:r>
            <a:endParaRPr sz="20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 in functions for text processing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Part of speech tagging, </a:t>
            </a:r>
            <a:r>
              <a:rPr lang="en" sz="1800"/>
              <a:t>entity</a:t>
            </a:r>
            <a:r>
              <a:rPr lang="en" sz="1800"/>
              <a:t> recognition, removing common words, etc.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Incorporate libraries (gender guesser) for pulling specific articles &amp; topics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Sentiment Analysis using Spacy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Textblob - reads in text blobs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Measures ‘polarity’ and ‘subjectivity’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75" y="529625"/>
            <a:ext cx="6781999" cy="40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3"/>
          <p:cNvSpPr txBox="1"/>
          <p:nvPr>
            <p:ph type="title"/>
          </p:nvPr>
        </p:nvSpPr>
        <p:spPr>
          <a:xfrm>
            <a:off x="621150" y="35027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Takeaways</a:t>
            </a:r>
            <a:endParaRPr/>
          </a:p>
        </p:txBody>
      </p:sp>
      <p:sp>
        <p:nvSpPr>
          <p:cNvPr id="718" name="Google Shape;718;p73"/>
          <p:cNvSpPr txBox="1"/>
          <p:nvPr>
            <p:ph idx="1" type="body"/>
          </p:nvPr>
        </p:nvSpPr>
        <p:spPr>
          <a:xfrm>
            <a:off x="262050" y="1078100"/>
            <a:ext cx="8619900" cy="3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Vertex AI seems awesome but can be challenging to use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a variety of approaches and applications available for NLP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Women are mentioned far less often than men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Entities in the news vary a lot per decade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Women are more often associated with familial topics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Marriage, children, family, etc.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Clear shift around the 2000s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When women are in the news feelings are on average </a:t>
            </a:r>
            <a:r>
              <a:rPr lang="en" sz="1800"/>
              <a:t>slightly</a:t>
            </a:r>
            <a:r>
              <a:rPr lang="en" sz="1800"/>
              <a:t> more positive and less subjective 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724" name="Google Shape;724;p7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5"/>
          <p:cNvSpPr txBox="1"/>
          <p:nvPr>
            <p:ph type="title"/>
          </p:nvPr>
        </p:nvSpPr>
        <p:spPr>
          <a:xfrm>
            <a:off x="507300" y="1344000"/>
            <a:ext cx="4211400" cy="24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6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NLP?</a:t>
            </a:r>
            <a:endParaRPr/>
          </a:p>
        </p:txBody>
      </p:sp>
      <p:sp>
        <p:nvSpPr>
          <p:cNvPr id="735" name="Google Shape;735;p76"/>
          <p:cNvSpPr txBox="1"/>
          <p:nvPr>
            <p:ph idx="1" type="body"/>
          </p:nvPr>
        </p:nvSpPr>
        <p:spPr>
          <a:xfrm>
            <a:off x="340200" y="1448550"/>
            <a:ext cx="5435100" cy="28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Natural Language Processing combines computer science and </a:t>
            </a:r>
            <a:r>
              <a:rPr lang="en" sz="2200"/>
              <a:t>linguistics</a:t>
            </a:r>
            <a:endParaRPr sz="2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Allows computers to understand human language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Subfield within Artificial Intelligence which uses machine learning</a:t>
            </a:r>
            <a:endParaRPr sz="2000"/>
          </a:p>
        </p:txBody>
      </p:sp>
      <p:pic>
        <p:nvPicPr>
          <p:cNvPr id="736" name="Google Shape;736;p76"/>
          <p:cNvPicPr preferRelativeResize="0"/>
          <p:nvPr/>
        </p:nvPicPr>
        <p:blipFill rotWithShape="1">
          <a:blip r:embed="rId3">
            <a:alphaModFix/>
          </a:blip>
          <a:srcRect b="10818" l="9952" r="8201" t="30923"/>
          <a:stretch/>
        </p:blipFill>
        <p:spPr>
          <a:xfrm>
            <a:off x="5846525" y="1583900"/>
            <a:ext cx="3166874" cy="257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7"/>
          <p:cNvSpPr txBox="1"/>
          <p:nvPr>
            <p:ph type="title"/>
          </p:nvPr>
        </p:nvSpPr>
        <p:spPr>
          <a:xfrm>
            <a:off x="621150" y="42147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</a:t>
            </a:r>
            <a:r>
              <a:rPr lang="en"/>
              <a:t>NLP used?</a:t>
            </a:r>
            <a:endParaRPr/>
          </a:p>
        </p:txBody>
      </p:sp>
      <p:sp>
        <p:nvSpPr>
          <p:cNvPr id="742" name="Google Shape;742;p77"/>
          <p:cNvSpPr txBox="1"/>
          <p:nvPr>
            <p:ph idx="1" type="body"/>
          </p:nvPr>
        </p:nvSpPr>
        <p:spPr>
          <a:xfrm>
            <a:off x="340200" y="1291875"/>
            <a:ext cx="46512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Useful for any case where you need to process human language data: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Text analysis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Text summarization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Information search and retrieval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Language translation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Chatbots </a:t>
            </a:r>
            <a:endParaRPr sz="2000"/>
          </a:p>
        </p:txBody>
      </p:sp>
      <p:pic>
        <p:nvPicPr>
          <p:cNvPr id="743" name="Google Shape;743;p77"/>
          <p:cNvPicPr preferRelativeResize="0"/>
          <p:nvPr/>
        </p:nvPicPr>
        <p:blipFill rotWithShape="1">
          <a:blip r:embed="rId3">
            <a:alphaModFix/>
          </a:blip>
          <a:srcRect b="0" l="0" r="0" t="4251"/>
          <a:stretch/>
        </p:blipFill>
        <p:spPr>
          <a:xfrm>
            <a:off x="5062800" y="1149325"/>
            <a:ext cx="3647449" cy="349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8"/>
          <p:cNvSpPr txBox="1"/>
          <p:nvPr>
            <p:ph type="title"/>
          </p:nvPr>
        </p:nvSpPr>
        <p:spPr>
          <a:xfrm>
            <a:off x="621150" y="4357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NLP work?</a:t>
            </a:r>
            <a:endParaRPr/>
          </a:p>
        </p:txBody>
      </p:sp>
      <p:sp>
        <p:nvSpPr>
          <p:cNvPr id="749" name="Google Shape;749;p78"/>
          <p:cNvSpPr txBox="1"/>
          <p:nvPr>
            <p:ph idx="1" type="body"/>
          </p:nvPr>
        </p:nvSpPr>
        <p:spPr>
          <a:xfrm>
            <a:off x="297450" y="1206325"/>
            <a:ext cx="88467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Preprocessing: cleaning and prep for data analysis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Removing punctuation, capitalization, misspellings, dealing with special</a:t>
            </a:r>
            <a:r>
              <a:rPr lang="en" sz="1800"/>
              <a:t> characters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Make the text as simple as possible </a:t>
            </a:r>
            <a:endParaRPr b="1"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 Tokenization: breaking text into ‘tokens’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Word or sentence level, can also use custom tokens (eg split by commas)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Feature Extraction: converting text to numerical representation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Bag of words, TF-IDF, word embeddings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9"/>
          <p:cNvSpPr txBox="1"/>
          <p:nvPr>
            <p:ph type="title"/>
          </p:nvPr>
        </p:nvSpPr>
        <p:spPr>
          <a:xfrm>
            <a:off x="621150" y="4029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NLP work?</a:t>
            </a:r>
            <a:endParaRPr/>
          </a:p>
        </p:txBody>
      </p:sp>
      <p:sp>
        <p:nvSpPr>
          <p:cNvPr id="755" name="Google Shape;755;p79"/>
          <p:cNvSpPr txBox="1"/>
          <p:nvPr>
            <p:ph idx="1" type="body"/>
          </p:nvPr>
        </p:nvSpPr>
        <p:spPr>
          <a:xfrm>
            <a:off x="275475" y="1138225"/>
            <a:ext cx="542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Analysis: using statistics and visualization for detecting text patterns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Word distribution &amp; frequency, n-grams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Visualization using word clouds, histograms and heat maps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Modeling: using machine learning algorithms and other models for tasks like text classification, sentiment analysis, etc.</a:t>
            </a:r>
            <a:endParaRPr sz="1800"/>
          </a:p>
        </p:txBody>
      </p:sp>
      <p:pic>
        <p:nvPicPr>
          <p:cNvPr id="756" name="Google Shape;75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425" y="3198300"/>
            <a:ext cx="2510432" cy="1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7" name="Google Shape;757;p79"/>
          <p:cNvGrpSpPr/>
          <p:nvPr/>
        </p:nvGrpSpPr>
        <p:grpSpPr>
          <a:xfrm>
            <a:off x="6061206" y="1377344"/>
            <a:ext cx="2412865" cy="1606669"/>
            <a:chOff x="6636375" y="1079294"/>
            <a:chExt cx="1738250" cy="1072256"/>
          </a:xfrm>
        </p:grpSpPr>
        <p:pic>
          <p:nvPicPr>
            <p:cNvPr id="758" name="Google Shape;758;p79"/>
            <p:cNvPicPr preferRelativeResize="0"/>
            <p:nvPr/>
          </p:nvPicPr>
          <p:blipFill rotWithShape="1">
            <a:blip r:embed="rId4">
              <a:alphaModFix/>
            </a:blip>
            <a:srcRect b="49270" l="0" r="77935" t="14431"/>
            <a:stretch/>
          </p:blipFill>
          <p:spPr>
            <a:xfrm>
              <a:off x="6636375" y="1079294"/>
              <a:ext cx="869125" cy="107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79"/>
            <p:cNvPicPr preferRelativeResize="0"/>
            <p:nvPr/>
          </p:nvPicPr>
          <p:blipFill rotWithShape="1">
            <a:blip r:embed="rId4">
              <a:alphaModFix/>
            </a:blip>
            <a:srcRect b="13001" l="0" r="77935" t="50700"/>
            <a:stretch/>
          </p:blipFill>
          <p:spPr>
            <a:xfrm>
              <a:off x="7505500" y="1079300"/>
              <a:ext cx="869125" cy="1072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0"/>
          <p:cNvSpPr txBox="1"/>
          <p:nvPr>
            <p:ph type="title"/>
          </p:nvPr>
        </p:nvSpPr>
        <p:spPr>
          <a:xfrm>
            <a:off x="621150" y="4029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Terms</a:t>
            </a:r>
            <a:endParaRPr/>
          </a:p>
        </p:txBody>
      </p:sp>
      <p:sp>
        <p:nvSpPr>
          <p:cNvPr id="765" name="Google Shape;765;p80"/>
          <p:cNvSpPr txBox="1"/>
          <p:nvPr>
            <p:ph idx="1" type="body"/>
          </p:nvPr>
        </p:nvSpPr>
        <p:spPr>
          <a:xfrm>
            <a:off x="175800" y="1108375"/>
            <a:ext cx="438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Name entity recognition</a:t>
            </a:r>
            <a:endParaRPr sz="18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information extraction task which groups named entities into predefined categories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Lemmatization</a:t>
            </a:r>
            <a:endParaRPr sz="18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grouping together the inflected forms of a word into a single item</a:t>
            </a:r>
            <a:endParaRPr sz="16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Stemming</a:t>
            </a:r>
            <a:endParaRPr sz="18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cutting the inflected words into the root form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Part-of-speech tagging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marking part of speech based on definition and context</a:t>
            </a:r>
            <a:endParaRPr sz="1600"/>
          </a:p>
        </p:txBody>
      </p:sp>
      <p:sp>
        <p:nvSpPr>
          <p:cNvPr id="766" name="Google Shape;766;p80"/>
          <p:cNvSpPr txBox="1"/>
          <p:nvPr/>
        </p:nvSpPr>
        <p:spPr>
          <a:xfrm>
            <a:off x="4692325" y="1108375"/>
            <a:ext cx="42759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vo"/>
              <a:buChar char="●"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Parsing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○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Analyzing grammatical structure of text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vo"/>
              <a:buChar char="●"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Morphological segmentation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○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dividing words into morphemes to understand word structure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vo"/>
              <a:buChar char="●"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Word segmentation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○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Breaking text into words or tokens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vo"/>
              <a:buChar char="●"/>
            </a:pPr>
            <a:r>
              <a:rPr lang="en" sz="1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Sentence breaking</a:t>
            </a:r>
            <a:endParaRPr sz="18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vo"/>
              <a:buChar char="○"/>
            </a:pPr>
            <a:r>
              <a:rPr lang="en" sz="16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Breaking text into sentences</a:t>
            </a:r>
            <a:endParaRPr sz="16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1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772" name="Google Shape;772;p81"/>
          <p:cNvSpPr txBox="1"/>
          <p:nvPr>
            <p:ph idx="1" type="body"/>
          </p:nvPr>
        </p:nvSpPr>
        <p:spPr>
          <a:xfrm>
            <a:off x="621100" y="1418900"/>
            <a:ext cx="7901700" cy="31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Working with a small subset first: one year, first 2,000 entries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Questions: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For articles mentioning a person, can we classify them as mentioning a male and female?</a:t>
            </a:r>
            <a:endParaRPr sz="17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What is the context in which women are mentioned (wordcloud)?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Goal: Get used to Spacy, see if we can do a simple analysis.</a:t>
            </a:r>
            <a:endParaRPr sz="17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2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778" name="Google Shape;778;p82"/>
          <p:cNvSpPr txBox="1"/>
          <p:nvPr>
            <p:ph idx="1" type="body"/>
          </p:nvPr>
        </p:nvSpPr>
        <p:spPr>
          <a:xfrm>
            <a:off x="621100" y="1567875"/>
            <a:ext cx="3515100" cy="30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1st step: Noun chunks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Chunking is a process of extracting phrases from unstructured text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Extracted nouns from article titles from the first 2,000 articles in 2010</a:t>
            </a:r>
            <a:br>
              <a:rPr lang="en" sz="1700"/>
            </a:br>
            <a:r>
              <a:rPr lang="en" sz="1700"/>
              <a:t>  </a:t>
            </a:r>
            <a:endParaRPr sz="1700"/>
          </a:p>
        </p:txBody>
      </p:sp>
      <p:pic>
        <p:nvPicPr>
          <p:cNvPr id="779" name="Google Shape;7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450" y="1660125"/>
            <a:ext cx="4656024" cy="26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 txBox="1"/>
          <p:nvPr>
            <p:ph type="title"/>
          </p:nvPr>
        </p:nvSpPr>
        <p:spPr>
          <a:xfrm>
            <a:off x="507300" y="1344000"/>
            <a:ext cx="4211400" cy="24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3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785" name="Google Shape;785;p83"/>
          <p:cNvSpPr txBox="1"/>
          <p:nvPr>
            <p:ph idx="1" type="body"/>
          </p:nvPr>
        </p:nvSpPr>
        <p:spPr>
          <a:xfrm>
            <a:off x="479225" y="1538375"/>
            <a:ext cx="31815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2nd</a:t>
            </a:r>
            <a:r>
              <a:rPr b="1" lang="en" sz="1700"/>
              <a:t> step: exploring the Person  entity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Spacy can recognize names of people, including fictional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Not always accurate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Duplicates </a:t>
            </a:r>
            <a:endParaRPr sz="1700"/>
          </a:p>
        </p:txBody>
      </p:sp>
      <p:pic>
        <p:nvPicPr>
          <p:cNvPr id="786" name="Google Shape;786;p83"/>
          <p:cNvPicPr preferRelativeResize="0"/>
          <p:nvPr/>
        </p:nvPicPr>
        <p:blipFill rotWithShape="1">
          <a:blip r:embed="rId3">
            <a:alphaModFix/>
          </a:blip>
          <a:srcRect b="0" l="0" r="6498" t="0"/>
          <a:stretch/>
        </p:blipFill>
        <p:spPr>
          <a:xfrm>
            <a:off x="3749925" y="1572675"/>
            <a:ext cx="5146574" cy="28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4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792" name="Google Shape;792;p84"/>
          <p:cNvSpPr txBox="1"/>
          <p:nvPr>
            <p:ph idx="1" type="body"/>
          </p:nvPr>
        </p:nvSpPr>
        <p:spPr>
          <a:xfrm>
            <a:off x="479225" y="1397625"/>
            <a:ext cx="4685700" cy="30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3rd</a:t>
            </a:r>
            <a:r>
              <a:rPr b="1" lang="en" sz="1700"/>
              <a:t> step: Using Gender Guesser library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Extracting first names 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Classifying names: andy (androgynous), unknown (not in the DB), female, male, mostly_male, mostly_female 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Then, isolate articles with female name</a:t>
            </a:r>
            <a:endParaRPr sz="1700"/>
          </a:p>
        </p:txBody>
      </p:sp>
      <p:pic>
        <p:nvPicPr>
          <p:cNvPr id="793" name="Google Shape;7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025" y="1538375"/>
            <a:ext cx="3405926" cy="31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5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799" name="Google Shape;799;p85"/>
          <p:cNvSpPr txBox="1"/>
          <p:nvPr>
            <p:ph idx="1" type="body"/>
          </p:nvPr>
        </p:nvSpPr>
        <p:spPr>
          <a:xfrm>
            <a:off x="479225" y="1397625"/>
            <a:ext cx="4338000" cy="30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4th</a:t>
            </a:r>
            <a:r>
              <a:rPr b="1" lang="en" sz="1700"/>
              <a:t> step: </a:t>
            </a:r>
            <a:r>
              <a:rPr b="1" lang="en" sz="1700"/>
              <a:t>Using Word Cloud 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Only ran on a very small df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Not very insightful but scalable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Goal: contextualize mentions of Female Names in a visual way</a:t>
            </a:r>
            <a:endParaRPr sz="1700"/>
          </a:p>
        </p:txBody>
      </p:sp>
      <p:pic>
        <p:nvPicPr>
          <p:cNvPr id="800" name="Google Shape;8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725" y="1759450"/>
            <a:ext cx="4173349" cy="21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6"/>
          <p:cNvSpPr txBox="1"/>
          <p:nvPr>
            <p:ph type="title"/>
          </p:nvPr>
        </p:nvSpPr>
        <p:spPr>
          <a:xfrm>
            <a:off x="621150" y="35027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806" name="Google Shape;806;p86"/>
          <p:cNvSpPr txBox="1"/>
          <p:nvPr>
            <p:ph idx="1" type="body"/>
          </p:nvPr>
        </p:nvSpPr>
        <p:spPr>
          <a:xfrm>
            <a:off x="262050" y="1078100"/>
            <a:ext cx="8619900" cy="3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Continued data analysis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Map how topics change over time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Visualize the frequency of women in the news over time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Google Cloud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 too big, gotta get to the cloud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Fine tune processing for whole dataset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 Selection &amp; Testing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Text classification: binary classification for male vs female topics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Sentiment analysis: multi-class classification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/>
          <p:nvPr>
            <p:ph type="title"/>
          </p:nvPr>
        </p:nvSpPr>
        <p:spPr>
          <a:xfrm>
            <a:off x="500650" y="606575"/>
            <a:ext cx="1962600" cy="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sp>
        <p:nvSpPr>
          <p:cNvPr id="444" name="Google Shape;444;p39"/>
          <p:cNvSpPr txBox="1"/>
          <p:nvPr>
            <p:ph idx="1" type="body"/>
          </p:nvPr>
        </p:nvSpPr>
        <p:spPr>
          <a:xfrm>
            <a:off x="500650" y="1562000"/>
            <a:ext cx="33084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Kaggle dataset</a:t>
            </a:r>
            <a:r>
              <a:rPr lang="en" sz="2000"/>
              <a:t> of New York Times Excerpts from 1920-2020.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Each row represents an individual article </a:t>
            </a:r>
            <a:endParaRPr/>
          </a:p>
        </p:txBody>
      </p:sp>
      <p:graphicFrame>
        <p:nvGraphicFramePr>
          <p:cNvPr id="445" name="Google Shape;445;p39"/>
          <p:cNvGraphicFramePr/>
          <p:nvPr/>
        </p:nvGraphicFramePr>
        <p:xfrm>
          <a:off x="4025450" y="75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{8BE8A165-164C-4DC7-8493-66FCEB278DDB}</a:tableStyleId>
              </a:tblPr>
              <a:tblGrid>
                <a:gridCol w="1071025"/>
                <a:gridCol w="3688950"/>
              </a:tblGrid>
              <a:tr h="44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Year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1971</a:t>
                      </a:r>
                      <a:endParaRPr sz="800"/>
                    </a:p>
                  </a:txBody>
                  <a:tcPr marT="91425" marB="91425" marR="91425" marL="91425">
                    <a:lnL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Title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Dr J P Eaton of Natl Center for Earthquake Research, other quake specialists, after preliminary study, fear Los Angeles area faces greatest quake ever (W Sullivan rept)</a:t>
                      </a:r>
                      <a:endParaRPr sz="800"/>
                    </a:p>
                  </a:txBody>
                  <a:tcPr marT="91425" marB="91425" marR="91425" marL="91425">
                    <a:lnL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Excerpt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they warn accumulation of strain along fault which skirts San Francisco and passes near Los Angeles threatens quake like one that hit San Francisco in '06; say Los Angeles quake, instead of relieving strain along fault, may have increased it; findings by Dr Franken, Dr Steinbrugge and Dr Franklin outlined Scientists Fear Worse Quake on Coast</a:t>
                      </a:r>
                      <a:endParaRPr sz="800"/>
                    </a:p>
                  </a:txBody>
                  <a:tcPr marT="91425" marB="91425" marR="91425" marL="91425">
                    <a:lnL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C5C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>
            <p:ph type="title"/>
          </p:nvPr>
        </p:nvSpPr>
        <p:spPr>
          <a:xfrm>
            <a:off x="621150" y="35027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451" name="Google Shape;451;p40"/>
          <p:cNvSpPr txBox="1"/>
          <p:nvPr>
            <p:ph idx="1" type="body"/>
          </p:nvPr>
        </p:nvSpPr>
        <p:spPr>
          <a:xfrm>
            <a:off x="262050" y="1022725"/>
            <a:ext cx="86199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Feature extraction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are the common topics, people, and places discussed for each decade?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often are women mentioned in the news over the decades?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Sentiment Analysis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are the common sentiments associated with women in the news?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Has the sentiment in articles involving women shifted? </a:t>
            </a:r>
            <a:endParaRPr sz="18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 Classification/Topic Analysis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1000"/>
              </a:spcAft>
              <a:buSzPts val="1800"/>
              <a:buChar char="○"/>
            </a:pPr>
            <a:r>
              <a:rPr lang="en" sz="1800"/>
              <a:t>What topics are commonly associated with men vs women?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type="title"/>
          </p:nvPr>
        </p:nvSpPr>
        <p:spPr>
          <a:xfrm>
            <a:off x="621100" y="521225"/>
            <a:ext cx="790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Text Datasets</a:t>
            </a:r>
            <a:endParaRPr/>
          </a:p>
        </p:txBody>
      </p:sp>
      <p:sp>
        <p:nvSpPr>
          <p:cNvPr id="457" name="Google Shape;457;p41"/>
          <p:cNvSpPr txBox="1"/>
          <p:nvPr>
            <p:ph idx="1" type="body"/>
          </p:nvPr>
        </p:nvSpPr>
        <p:spPr>
          <a:xfrm>
            <a:off x="124725" y="1335000"/>
            <a:ext cx="3456300" cy="26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Challenges with our dataset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Very large and inconsistent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File types were not convenient for anything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Lots of missing </a:t>
            </a:r>
            <a:r>
              <a:rPr lang="en" sz="1700"/>
              <a:t>excerpts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Most titles lacked context</a:t>
            </a:r>
            <a:endParaRPr sz="1700"/>
          </a:p>
        </p:txBody>
      </p:sp>
      <p:sp>
        <p:nvSpPr>
          <p:cNvPr id="458" name="Google Shape;458;p41"/>
          <p:cNvSpPr/>
          <p:nvPr/>
        </p:nvSpPr>
        <p:spPr>
          <a:xfrm>
            <a:off x="3749025" y="1937700"/>
            <a:ext cx="1222200" cy="1268100"/>
          </a:xfrm>
          <a:prstGeom prst="rightArrow">
            <a:avLst>
              <a:gd fmla="val 50000" name="adj1"/>
              <a:gd fmla="val 55554" name="adj2"/>
            </a:avLst>
          </a:prstGeom>
          <a:solidFill>
            <a:srgbClr val="0403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 txBox="1"/>
          <p:nvPr>
            <p:ph idx="1" type="body"/>
          </p:nvPr>
        </p:nvSpPr>
        <p:spPr>
          <a:xfrm>
            <a:off x="5139225" y="1335000"/>
            <a:ext cx="3841800" cy="3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How we dealt with it</a:t>
            </a:r>
            <a:endParaRPr b="1"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Only used a small portion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Used preprocessing to make text simple &amp; consistent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Pulled subsets of data to save as CSVs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Used batch </a:t>
            </a:r>
            <a:r>
              <a:rPr lang="en" sz="1700"/>
              <a:t>processing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Combined title and excerpts &amp; treated combined text as a single “text blob”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/>
          <p:nvPr>
            <p:ph type="title"/>
          </p:nvPr>
        </p:nvSpPr>
        <p:spPr>
          <a:xfrm>
            <a:off x="507300" y="1344000"/>
            <a:ext cx="6860100" cy="24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ology Major for College: Forensic Entomology by Slidesgo">
  <a:themeElements>
    <a:clrScheme name="Simple Light">
      <a:dk1>
        <a:srgbClr val="040300"/>
      </a:dk1>
      <a:lt1>
        <a:srgbClr val="328174"/>
      </a:lt1>
      <a:dk2>
        <a:srgbClr val="F1F1E7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403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